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Lst>
  <p:sldSz cx="18288000" cy="10287000"/>
  <p:notesSz cx="18288000" cy="10287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2" d="100"/>
          <a:sy n="52" d="100"/>
        </p:scale>
        <p:origin x="850"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png>
</file>

<file path=ppt/media/image4.png>
</file>

<file path=ppt/media/image5.jpg>
</file>

<file path=ppt/media/image6.png>
</file>

<file path=ppt/media/image7.jp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00003A"/>
          </a:solidFill>
        </p:spPr>
        <p:txBody>
          <a:bodyPr wrap="square" lIns="0" tIns="0" rIns="0" bIns="0" rtlCol="0"/>
          <a:lstStyle/>
          <a:p>
            <a:endParaRPr/>
          </a:p>
        </p:txBody>
      </p:sp>
      <p:sp>
        <p:nvSpPr>
          <p:cNvPr id="17" name="bg object 17"/>
          <p:cNvSpPr/>
          <p:nvPr/>
        </p:nvSpPr>
        <p:spPr>
          <a:xfrm>
            <a:off x="1033462" y="2909951"/>
            <a:ext cx="15992475" cy="6734175"/>
          </a:xfrm>
          <a:custGeom>
            <a:avLst/>
            <a:gdLst/>
            <a:ahLst/>
            <a:cxnLst/>
            <a:rect l="l" t="t" r="r" b="b"/>
            <a:pathLst>
              <a:path w="15992475" h="6734175">
                <a:moveTo>
                  <a:pt x="15906051" y="0"/>
                </a:moveTo>
                <a:lnTo>
                  <a:pt x="86410" y="0"/>
                </a:lnTo>
                <a:lnTo>
                  <a:pt x="69471" y="1662"/>
                </a:lnTo>
                <a:lnTo>
                  <a:pt x="25311" y="25273"/>
                </a:lnTo>
                <a:lnTo>
                  <a:pt x="1676" y="69457"/>
                </a:lnTo>
                <a:lnTo>
                  <a:pt x="0" y="86359"/>
                </a:lnTo>
                <a:lnTo>
                  <a:pt x="0" y="6647649"/>
                </a:lnTo>
                <a:lnTo>
                  <a:pt x="14519" y="6695618"/>
                </a:lnTo>
                <a:lnTo>
                  <a:pt x="53341" y="6727531"/>
                </a:lnTo>
                <a:lnTo>
                  <a:pt x="86410" y="6734111"/>
                </a:lnTo>
                <a:lnTo>
                  <a:pt x="15906051" y="6734111"/>
                </a:lnTo>
                <a:lnTo>
                  <a:pt x="15954021" y="6719586"/>
                </a:lnTo>
                <a:lnTo>
                  <a:pt x="15985870" y="6680738"/>
                </a:lnTo>
                <a:lnTo>
                  <a:pt x="15992411" y="6647649"/>
                </a:lnTo>
                <a:lnTo>
                  <a:pt x="15992411" y="86359"/>
                </a:lnTo>
                <a:lnTo>
                  <a:pt x="15977945" y="38461"/>
                </a:lnTo>
                <a:lnTo>
                  <a:pt x="15939166" y="6540"/>
                </a:lnTo>
                <a:lnTo>
                  <a:pt x="15906051" y="0"/>
                </a:lnTo>
                <a:close/>
              </a:path>
            </a:pathLst>
          </a:custGeom>
          <a:solidFill>
            <a:srgbClr val="440C52">
              <a:alpha val="78823"/>
            </a:srgbClr>
          </a:solidFill>
        </p:spPr>
        <p:txBody>
          <a:bodyPr wrap="square" lIns="0" tIns="0" rIns="0" bIns="0" rtlCol="0"/>
          <a:lstStyle/>
          <a:p>
            <a:endParaRPr/>
          </a:p>
        </p:txBody>
      </p:sp>
      <p:sp>
        <p:nvSpPr>
          <p:cNvPr id="18" name="bg object 18"/>
          <p:cNvSpPr/>
          <p:nvPr/>
        </p:nvSpPr>
        <p:spPr>
          <a:xfrm>
            <a:off x="1033462" y="2909951"/>
            <a:ext cx="15992475" cy="6734175"/>
          </a:xfrm>
          <a:custGeom>
            <a:avLst/>
            <a:gdLst/>
            <a:ahLst/>
            <a:cxnLst/>
            <a:rect l="l" t="t" r="r" b="b"/>
            <a:pathLst>
              <a:path w="15992475" h="6734175">
                <a:moveTo>
                  <a:pt x="86410" y="0"/>
                </a:moveTo>
                <a:lnTo>
                  <a:pt x="15906051" y="0"/>
                </a:lnTo>
                <a:lnTo>
                  <a:pt x="15923025" y="1662"/>
                </a:lnTo>
                <a:lnTo>
                  <a:pt x="15967138" y="25273"/>
                </a:lnTo>
                <a:lnTo>
                  <a:pt x="15990748" y="69457"/>
                </a:lnTo>
                <a:lnTo>
                  <a:pt x="15992411" y="86359"/>
                </a:lnTo>
                <a:lnTo>
                  <a:pt x="15992411" y="6647649"/>
                </a:lnTo>
                <a:lnTo>
                  <a:pt x="15977945" y="6695618"/>
                </a:lnTo>
                <a:lnTo>
                  <a:pt x="15939166" y="6727531"/>
                </a:lnTo>
                <a:lnTo>
                  <a:pt x="15906051" y="6734111"/>
                </a:lnTo>
                <a:lnTo>
                  <a:pt x="86410" y="6734111"/>
                </a:lnTo>
                <a:lnTo>
                  <a:pt x="38470" y="6719586"/>
                </a:lnTo>
                <a:lnTo>
                  <a:pt x="6578" y="6680738"/>
                </a:lnTo>
                <a:lnTo>
                  <a:pt x="0" y="6647649"/>
                </a:lnTo>
                <a:lnTo>
                  <a:pt x="0" y="86359"/>
                </a:lnTo>
                <a:lnTo>
                  <a:pt x="14519" y="38461"/>
                </a:lnTo>
                <a:lnTo>
                  <a:pt x="53341" y="6540"/>
                </a:lnTo>
                <a:lnTo>
                  <a:pt x="86410" y="0"/>
                </a:lnTo>
                <a:close/>
              </a:path>
            </a:pathLst>
          </a:custGeom>
          <a:ln w="28575">
            <a:solidFill>
              <a:srgbClr val="000000"/>
            </a:solidFill>
          </a:ln>
        </p:spPr>
        <p:txBody>
          <a:bodyPr wrap="square" lIns="0" tIns="0" rIns="0" bIns="0" rtlCol="0"/>
          <a:lstStyle/>
          <a:p>
            <a:endParaRPr/>
          </a:p>
        </p:txBody>
      </p:sp>
      <p:sp>
        <p:nvSpPr>
          <p:cNvPr id="2" name="Holder 2"/>
          <p:cNvSpPr>
            <a:spLocks noGrp="1"/>
          </p:cNvSpPr>
          <p:nvPr>
            <p:ph type="ctrTitle"/>
          </p:nvPr>
        </p:nvSpPr>
        <p:spPr>
          <a:xfrm>
            <a:off x="4746625" y="1163002"/>
            <a:ext cx="8554719" cy="1249680"/>
          </a:xfrm>
          <a:prstGeom prst="rect">
            <a:avLst/>
          </a:prstGeom>
        </p:spPr>
        <p:txBody>
          <a:bodyPr wrap="square" lIns="0" tIns="0" rIns="0" bIns="0">
            <a:spAutoFit/>
          </a:bodyPr>
          <a:lstStyle>
            <a:lvl1pPr>
              <a:defRPr sz="5600" b="1" i="0">
                <a:solidFill>
                  <a:srgbClr val="F8F8F8"/>
                </a:solidFill>
                <a:latin typeface="Tahoma"/>
                <a:cs typeface="Tahoma"/>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600" b="1" i="0">
                <a:solidFill>
                  <a:srgbClr val="F8F8F8"/>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600" b="1" i="0">
                <a:solidFill>
                  <a:srgbClr val="F8F8F8"/>
                </a:solidFill>
                <a:latin typeface="Tahoma"/>
                <a:cs typeface="Tahom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600" b="1" i="0">
                <a:solidFill>
                  <a:srgbClr val="F8F8F8"/>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0" y="0"/>
            <a:ext cx="18287999" cy="10286996"/>
          </a:xfrm>
          <a:prstGeom prst="rect">
            <a:avLst/>
          </a:prstGeom>
        </p:spPr>
      </p:pic>
      <p:pic>
        <p:nvPicPr>
          <p:cNvPr id="17" name="bg object 17"/>
          <p:cNvPicPr/>
          <p:nvPr/>
        </p:nvPicPr>
        <p:blipFill>
          <a:blip r:embed="rId8" cstate="print"/>
          <a:stretch>
            <a:fillRect/>
          </a:stretch>
        </p:blipFill>
        <p:spPr>
          <a:xfrm>
            <a:off x="0" y="7354189"/>
            <a:ext cx="9742677" cy="2932809"/>
          </a:xfrm>
          <a:prstGeom prst="rect">
            <a:avLst/>
          </a:prstGeom>
        </p:spPr>
      </p:pic>
      <p:pic>
        <p:nvPicPr>
          <p:cNvPr id="18" name="bg object 18"/>
          <p:cNvPicPr/>
          <p:nvPr/>
        </p:nvPicPr>
        <p:blipFill>
          <a:blip r:embed="rId9" cstate="print"/>
          <a:stretch>
            <a:fillRect/>
          </a:stretch>
        </p:blipFill>
        <p:spPr>
          <a:xfrm>
            <a:off x="12182601" y="0"/>
            <a:ext cx="6105398" cy="4434332"/>
          </a:xfrm>
          <a:prstGeom prst="rect">
            <a:avLst/>
          </a:prstGeom>
        </p:spPr>
      </p:pic>
      <p:sp>
        <p:nvSpPr>
          <p:cNvPr id="2" name="Holder 2"/>
          <p:cNvSpPr>
            <a:spLocks noGrp="1"/>
          </p:cNvSpPr>
          <p:nvPr>
            <p:ph type="title"/>
          </p:nvPr>
        </p:nvSpPr>
        <p:spPr>
          <a:xfrm>
            <a:off x="730884" y="564133"/>
            <a:ext cx="14305280" cy="1605661"/>
          </a:xfrm>
          <a:prstGeom prst="rect">
            <a:avLst/>
          </a:prstGeom>
        </p:spPr>
        <p:txBody>
          <a:bodyPr wrap="square" lIns="0" tIns="0" rIns="0" bIns="0">
            <a:spAutoFit/>
          </a:bodyPr>
          <a:lstStyle>
            <a:lvl1pPr>
              <a:defRPr sz="5600" b="1" i="0">
                <a:solidFill>
                  <a:srgbClr val="F8F8F8"/>
                </a:solidFill>
                <a:latin typeface="Tahoma"/>
                <a:cs typeface="Tahoma"/>
              </a:defRPr>
            </a:lvl1pPr>
          </a:lstStyle>
          <a:p>
            <a:endParaRPr/>
          </a:p>
        </p:txBody>
      </p:sp>
      <p:sp>
        <p:nvSpPr>
          <p:cNvPr id="3" name="Holder 3"/>
          <p:cNvSpPr>
            <a:spLocks noGrp="1"/>
          </p:cNvSpPr>
          <p:nvPr>
            <p:ph type="body" idx="1"/>
          </p:nvPr>
        </p:nvSpPr>
        <p:spPr>
          <a:xfrm>
            <a:off x="914400" y="2366010"/>
            <a:ext cx="1645920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2/21/2024</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hyperlink" Target="https://github.com/gjaynir0508/sudhee-hackathon-2024"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2" cstate="print"/>
            <a:stretch>
              <a:fillRect/>
            </a:stretch>
          </p:blipFill>
          <p:spPr>
            <a:xfrm>
              <a:off x="0" y="0"/>
              <a:ext cx="18287999" cy="10286996"/>
            </a:xfrm>
            <a:prstGeom prst="rect">
              <a:avLst/>
            </a:prstGeom>
          </p:spPr>
        </p:pic>
        <p:pic>
          <p:nvPicPr>
            <p:cNvPr id="4" name="object 4"/>
            <p:cNvPicPr/>
            <p:nvPr/>
          </p:nvPicPr>
          <p:blipFill>
            <a:blip r:embed="rId3" cstate="print"/>
            <a:stretch>
              <a:fillRect/>
            </a:stretch>
          </p:blipFill>
          <p:spPr>
            <a:xfrm>
              <a:off x="5369560" y="0"/>
              <a:ext cx="12918440" cy="10286998"/>
            </a:xfrm>
            <a:prstGeom prst="rect">
              <a:avLst/>
            </a:prstGeom>
          </p:spPr>
        </p:pic>
      </p:grpSp>
      <p:sp>
        <p:nvSpPr>
          <p:cNvPr id="5" name="object 5"/>
          <p:cNvSpPr txBox="1"/>
          <p:nvPr/>
        </p:nvSpPr>
        <p:spPr>
          <a:xfrm>
            <a:off x="12649200" y="8155273"/>
            <a:ext cx="5181600" cy="1200137"/>
          </a:xfrm>
          <a:prstGeom prst="rect">
            <a:avLst/>
          </a:prstGeom>
        </p:spPr>
        <p:txBody>
          <a:bodyPr vert="horz" wrap="square" lIns="0" tIns="8255" rIns="0" bIns="0" rtlCol="0">
            <a:spAutoFit/>
          </a:bodyPr>
          <a:lstStyle/>
          <a:p>
            <a:pPr marL="12700" marR="5080" indent="771525" algn="l">
              <a:lnSpc>
                <a:spcPct val="125299"/>
              </a:lnSpc>
              <a:spcBef>
                <a:spcPts val="65"/>
              </a:spcBef>
            </a:pPr>
            <a:r>
              <a:rPr lang="en-IN" sz="2100" b="1" spc="105" dirty="0">
                <a:solidFill>
                  <a:srgbClr val="F8F8F8"/>
                </a:solidFill>
                <a:latin typeface="Tahoma"/>
                <a:cs typeface="Tahoma"/>
              </a:rPr>
              <a:t>TEAM NAME: BIT BRIGADE</a:t>
            </a:r>
          </a:p>
          <a:p>
            <a:pPr marL="12700" marR="5080" indent="771525" algn="l">
              <a:lnSpc>
                <a:spcPct val="125299"/>
              </a:lnSpc>
              <a:spcBef>
                <a:spcPts val="65"/>
              </a:spcBef>
            </a:pPr>
            <a:r>
              <a:rPr sz="2100" b="1" spc="-85" dirty="0">
                <a:solidFill>
                  <a:srgbClr val="F8F8F8"/>
                </a:solidFill>
                <a:latin typeface="Tahoma"/>
                <a:cs typeface="Tahoma"/>
              </a:rPr>
              <a:t>LE</a:t>
            </a:r>
            <a:r>
              <a:rPr lang="en-IN" sz="2100" b="1" spc="-85" dirty="0">
                <a:solidFill>
                  <a:srgbClr val="F8F8F8"/>
                </a:solidFill>
                <a:latin typeface="Tahoma"/>
                <a:cs typeface="Tahoma"/>
              </a:rPr>
              <a:t>AD</a:t>
            </a:r>
            <a:r>
              <a:rPr sz="2100" b="1" spc="-95" dirty="0">
                <a:solidFill>
                  <a:srgbClr val="F8F8F8"/>
                </a:solidFill>
                <a:latin typeface="Tahoma"/>
                <a:cs typeface="Tahoma"/>
              </a:rPr>
              <a:t> </a:t>
            </a:r>
            <a:r>
              <a:rPr sz="2100" b="1" spc="-70" dirty="0">
                <a:solidFill>
                  <a:srgbClr val="F8F8F8"/>
                </a:solidFill>
                <a:latin typeface="Tahoma"/>
                <a:cs typeface="Tahoma"/>
              </a:rPr>
              <a:t>NAME</a:t>
            </a:r>
            <a:r>
              <a:rPr lang="en-IN" sz="2100" b="1" spc="-70" dirty="0">
                <a:solidFill>
                  <a:srgbClr val="F8F8F8"/>
                </a:solidFill>
                <a:latin typeface="Tahoma"/>
                <a:cs typeface="Tahoma"/>
              </a:rPr>
              <a:t>:  JAYANTH G.</a:t>
            </a:r>
          </a:p>
          <a:p>
            <a:pPr marL="12700" marR="5080" indent="771525" algn="l">
              <a:lnSpc>
                <a:spcPct val="125299"/>
              </a:lnSpc>
              <a:spcBef>
                <a:spcPts val="65"/>
              </a:spcBef>
            </a:pPr>
            <a:r>
              <a:rPr sz="2100" b="1" spc="140" dirty="0">
                <a:solidFill>
                  <a:srgbClr val="F8F8F8"/>
                </a:solidFill>
                <a:latin typeface="Tahoma"/>
                <a:cs typeface="Tahoma"/>
              </a:rPr>
              <a:t>COLLEGE</a:t>
            </a:r>
            <a:r>
              <a:rPr sz="2100" b="1" spc="90" dirty="0">
                <a:solidFill>
                  <a:srgbClr val="F8F8F8"/>
                </a:solidFill>
                <a:latin typeface="Tahoma"/>
                <a:cs typeface="Tahoma"/>
              </a:rPr>
              <a:t> </a:t>
            </a:r>
            <a:r>
              <a:rPr sz="2100" b="1" spc="65" dirty="0">
                <a:solidFill>
                  <a:srgbClr val="F8F8F8"/>
                </a:solidFill>
                <a:latin typeface="Tahoma"/>
                <a:cs typeface="Tahoma"/>
              </a:rPr>
              <a:t>NAME</a:t>
            </a:r>
            <a:r>
              <a:rPr lang="en-IN" sz="2100" b="1" spc="65" dirty="0">
                <a:solidFill>
                  <a:srgbClr val="F8F8F8"/>
                </a:solidFill>
                <a:latin typeface="Tahoma"/>
                <a:cs typeface="Tahoma"/>
              </a:rPr>
              <a:t>: CBIT</a:t>
            </a:r>
            <a:endParaRPr sz="2100" dirty="0">
              <a:latin typeface="Tahoma"/>
              <a:cs typeface="Tahoma"/>
            </a:endParaRPr>
          </a:p>
        </p:txBody>
      </p:sp>
      <p:sp>
        <p:nvSpPr>
          <p:cNvPr id="6" name="object 6"/>
          <p:cNvSpPr txBox="1"/>
          <p:nvPr/>
        </p:nvSpPr>
        <p:spPr>
          <a:xfrm>
            <a:off x="730884" y="3607500"/>
            <a:ext cx="10363199" cy="3071995"/>
          </a:xfrm>
          <a:prstGeom prst="rect">
            <a:avLst/>
          </a:prstGeom>
        </p:spPr>
        <p:txBody>
          <a:bodyPr vert="horz" wrap="square" lIns="0" tIns="433705" rIns="0" bIns="0" rtlCol="0">
            <a:spAutoFit/>
          </a:bodyPr>
          <a:lstStyle/>
          <a:p>
            <a:pPr algn="ctr">
              <a:lnSpc>
                <a:spcPct val="100000"/>
              </a:lnSpc>
              <a:spcBef>
                <a:spcPts val="3415"/>
              </a:spcBef>
            </a:pPr>
            <a:r>
              <a:rPr lang="en-IN" sz="6600" dirty="0">
                <a:solidFill>
                  <a:srgbClr val="F8F8F8"/>
                </a:solidFill>
                <a:latin typeface="Calibri"/>
                <a:cs typeface="Calibri"/>
              </a:rPr>
              <a:t>EMERGENCY REGISTERING CHATBOT</a:t>
            </a:r>
            <a:endParaRPr sz="6600" dirty="0">
              <a:latin typeface="Calibri"/>
              <a:cs typeface="Calibri"/>
            </a:endParaRPr>
          </a:p>
          <a:p>
            <a:pPr marL="4445" algn="ctr">
              <a:lnSpc>
                <a:spcPct val="100000"/>
              </a:lnSpc>
              <a:spcBef>
                <a:spcPts val="1425"/>
              </a:spcBef>
            </a:pPr>
            <a:r>
              <a:rPr lang="en-IN" sz="2750" spc="-185" dirty="0">
                <a:solidFill>
                  <a:srgbClr val="F8F8F8"/>
                </a:solidFill>
                <a:latin typeface="Verdana"/>
                <a:cs typeface="Verdana"/>
              </a:rPr>
              <a:t>AI ML and DATA SCIENCE</a:t>
            </a:r>
            <a:endParaRPr sz="2750" dirty="0">
              <a:latin typeface="Verdana"/>
              <a:cs typeface="Verdana"/>
            </a:endParaRPr>
          </a:p>
        </p:txBody>
      </p:sp>
      <p:sp>
        <p:nvSpPr>
          <p:cNvPr id="7" name="object 7"/>
          <p:cNvSpPr txBox="1">
            <a:spLocks noGrp="1"/>
          </p:cNvSpPr>
          <p:nvPr>
            <p:ph type="title"/>
          </p:nvPr>
        </p:nvSpPr>
        <p:spPr>
          <a:prstGeom prst="rect">
            <a:avLst/>
          </a:prstGeom>
        </p:spPr>
        <p:txBody>
          <a:bodyPr vert="horz" wrap="square" lIns="0" tIns="487490" rIns="0" bIns="0" rtlCol="0">
            <a:spAutoFit/>
          </a:bodyPr>
          <a:lstStyle/>
          <a:p>
            <a:pPr marL="1993900">
              <a:lnSpc>
                <a:spcPct val="100000"/>
              </a:lnSpc>
              <a:spcBef>
                <a:spcPts val="130"/>
              </a:spcBef>
            </a:pPr>
            <a:r>
              <a:rPr sz="6500" spc="105" dirty="0">
                <a:latin typeface="Trebuchet MS"/>
                <a:cs typeface="Trebuchet MS"/>
              </a:rPr>
              <a:t>CBIT</a:t>
            </a:r>
            <a:r>
              <a:rPr sz="6500" spc="-750" dirty="0">
                <a:latin typeface="Trebuchet MS"/>
                <a:cs typeface="Trebuchet MS"/>
              </a:rPr>
              <a:t> </a:t>
            </a:r>
            <a:r>
              <a:rPr sz="6500" spc="100" dirty="0">
                <a:latin typeface="Trebuchet MS"/>
                <a:cs typeface="Trebuchet MS"/>
              </a:rPr>
              <a:t>SUDHEE</a:t>
            </a:r>
            <a:r>
              <a:rPr sz="6500" spc="-750" dirty="0">
                <a:latin typeface="Trebuchet MS"/>
                <a:cs typeface="Trebuchet MS"/>
              </a:rPr>
              <a:t> </a:t>
            </a:r>
            <a:r>
              <a:rPr sz="6500" dirty="0">
                <a:latin typeface="Trebuchet MS"/>
                <a:cs typeface="Trebuchet MS"/>
              </a:rPr>
              <a:t>2024</a:t>
            </a:r>
            <a:r>
              <a:rPr sz="6500" spc="-740" dirty="0">
                <a:latin typeface="Trebuchet MS"/>
                <a:cs typeface="Trebuchet MS"/>
              </a:rPr>
              <a:t> </a:t>
            </a:r>
            <a:r>
              <a:rPr sz="6500" spc="100" dirty="0">
                <a:latin typeface="Trebuchet MS"/>
                <a:cs typeface="Trebuchet MS"/>
              </a:rPr>
              <a:t>HACKATHON</a:t>
            </a:r>
            <a:endParaRPr sz="6500">
              <a:latin typeface="Trebuchet MS"/>
              <a:cs typeface="Trebuchet MS"/>
            </a:endParaRPr>
          </a:p>
        </p:txBody>
      </p:sp>
      <p:grpSp>
        <p:nvGrpSpPr>
          <p:cNvPr id="8" name="object 8"/>
          <p:cNvGrpSpPr/>
          <p:nvPr/>
        </p:nvGrpSpPr>
        <p:grpSpPr>
          <a:xfrm>
            <a:off x="915987" y="563626"/>
            <a:ext cx="1692910" cy="1778000"/>
            <a:chOff x="915987" y="563626"/>
            <a:chExt cx="1692910" cy="1778000"/>
          </a:xfrm>
        </p:grpSpPr>
        <p:sp>
          <p:nvSpPr>
            <p:cNvPr id="9" name="object 9"/>
            <p:cNvSpPr/>
            <p:nvPr/>
          </p:nvSpPr>
          <p:spPr>
            <a:xfrm>
              <a:off x="928687" y="576326"/>
              <a:ext cx="1667510" cy="1752600"/>
            </a:xfrm>
            <a:custGeom>
              <a:avLst/>
              <a:gdLst/>
              <a:ahLst/>
              <a:cxnLst/>
              <a:rect l="l" t="t" r="r" b="b"/>
              <a:pathLst>
                <a:path w="1667510" h="1752600">
                  <a:moveTo>
                    <a:pt x="1389062" y="0"/>
                  </a:moveTo>
                  <a:lnTo>
                    <a:pt x="277812" y="0"/>
                  </a:lnTo>
                  <a:lnTo>
                    <a:pt x="232750" y="3634"/>
                  </a:lnTo>
                  <a:lnTo>
                    <a:pt x="190003" y="14157"/>
                  </a:lnTo>
                  <a:lnTo>
                    <a:pt x="150142" y="30998"/>
                  </a:lnTo>
                  <a:lnTo>
                    <a:pt x="113741" y="53583"/>
                  </a:lnTo>
                  <a:lnTo>
                    <a:pt x="81370" y="81343"/>
                  </a:lnTo>
                  <a:lnTo>
                    <a:pt x="53602" y="113705"/>
                  </a:lnTo>
                  <a:lnTo>
                    <a:pt x="31009" y="150098"/>
                  </a:lnTo>
                  <a:lnTo>
                    <a:pt x="14163" y="189951"/>
                  </a:lnTo>
                  <a:lnTo>
                    <a:pt x="3636" y="232691"/>
                  </a:lnTo>
                  <a:lnTo>
                    <a:pt x="0" y="277749"/>
                  </a:lnTo>
                  <a:lnTo>
                    <a:pt x="0" y="1474724"/>
                  </a:lnTo>
                  <a:lnTo>
                    <a:pt x="3636" y="1519781"/>
                  </a:lnTo>
                  <a:lnTo>
                    <a:pt x="14163" y="1562521"/>
                  </a:lnTo>
                  <a:lnTo>
                    <a:pt x="31009" y="1602374"/>
                  </a:lnTo>
                  <a:lnTo>
                    <a:pt x="53602" y="1638767"/>
                  </a:lnTo>
                  <a:lnTo>
                    <a:pt x="81370" y="1671129"/>
                  </a:lnTo>
                  <a:lnTo>
                    <a:pt x="113741" y="1698889"/>
                  </a:lnTo>
                  <a:lnTo>
                    <a:pt x="150142" y="1721474"/>
                  </a:lnTo>
                  <a:lnTo>
                    <a:pt x="190003" y="1738315"/>
                  </a:lnTo>
                  <a:lnTo>
                    <a:pt x="232750" y="1748838"/>
                  </a:lnTo>
                  <a:lnTo>
                    <a:pt x="277812" y="1752473"/>
                  </a:lnTo>
                  <a:lnTo>
                    <a:pt x="1389062" y="1752473"/>
                  </a:lnTo>
                  <a:lnTo>
                    <a:pt x="1434123" y="1748838"/>
                  </a:lnTo>
                  <a:lnTo>
                    <a:pt x="1476873" y="1738315"/>
                  </a:lnTo>
                  <a:lnTo>
                    <a:pt x="1516740" y="1721474"/>
                  </a:lnTo>
                  <a:lnTo>
                    <a:pt x="1553150" y="1698889"/>
                  </a:lnTo>
                  <a:lnTo>
                    <a:pt x="1585531" y="1671129"/>
                  </a:lnTo>
                  <a:lnTo>
                    <a:pt x="1613309" y="1638767"/>
                  </a:lnTo>
                  <a:lnTo>
                    <a:pt x="1635912" y="1602374"/>
                  </a:lnTo>
                  <a:lnTo>
                    <a:pt x="1652767" y="1562521"/>
                  </a:lnTo>
                  <a:lnTo>
                    <a:pt x="1663300" y="1519781"/>
                  </a:lnTo>
                  <a:lnTo>
                    <a:pt x="1666938" y="1474724"/>
                  </a:lnTo>
                  <a:lnTo>
                    <a:pt x="1666938" y="277749"/>
                  </a:lnTo>
                  <a:lnTo>
                    <a:pt x="1663300" y="232691"/>
                  </a:lnTo>
                  <a:lnTo>
                    <a:pt x="1652767" y="189951"/>
                  </a:lnTo>
                  <a:lnTo>
                    <a:pt x="1635912" y="150098"/>
                  </a:lnTo>
                  <a:lnTo>
                    <a:pt x="1613309" y="113705"/>
                  </a:lnTo>
                  <a:lnTo>
                    <a:pt x="1585531" y="81343"/>
                  </a:lnTo>
                  <a:lnTo>
                    <a:pt x="1553150" y="53583"/>
                  </a:lnTo>
                  <a:lnTo>
                    <a:pt x="1516740" y="30998"/>
                  </a:lnTo>
                  <a:lnTo>
                    <a:pt x="1476873" y="14157"/>
                  </a:lnTo>
                  <a:lnTo>
                    <a:pt x="1434123" y="3634"/>
                  </a:lnTo>
                  <a:lnTo>
                    <a:pt x="1389062" y="0"/>
                  </a:lnTo>
                  <a:close/>
                </a:path>
              </a:pathLst>
            </a:custGeom>
            <a:solidFill>
              <a:srgbClr val="FFFFFF"/>
            </a:solidFill>
          </p:spPr>
          <p:txBody>
            <a:bodyPr wrap="square" lIns="0" tIns="0" rIns="0" bIns="0" rtlCol="0"/>
            <a:lstStyle/>
            <a:p>
              <a:endParaRPr/>
            </a:p>
          </p:txBody>
        </p:sp>
        <p:sp>
          <p:nvSpPr>
            <p:cNvPr id="10" name="object 10"/>
            <p:cNvSpPr/>
            <p:nvPr/>
          </p:nvSpPr>
          <p:spPr>
            <a:xfrm>
              <a:off x="928687" y="576326"/>
              <a:ext cx="1667510" cy="1752600"/>
            </a:xfrm>
            <a:custGeom>
              <a:avLst/>
              <a:gdLst/>
              <a:ahLst/>
              <a:cxnLst/>
              <a:rect l="l" t="t" r="r" b="b"/>
              <a:pathLst>
                <a:path w="1667510" h="1752600">
                  <a:moveTo>
                    <a:pt x="0" y="277749"/>
                  </a:moveTo>
                  <a:lnTo>
                    <a:pt x="3636" y="232691"/>
                  </a:lnTo>
                  <a:lnTo>
                    <a:pt x="14163" y="189951"/>
                  </a:lnTo>
                  <a:lnTo>
                    <a:pt x="31009" y="150098"/>
                  </a:lnTo>
                  <a:lnTo>
                    <a:pt x="53602" y="113705"/>
                  </a:lnTo>
                  <a:lnTo>
                    <a:pt x="81370" y="81343"/>
                  </a:lnTo>
                  <a:lnTo>
                    <a:pt x="113741" y="53583"/>
                  </a:lnTo>
                  <a:lnTo>
                    <a:pt x="150142" y="30998"/>
                  </a:lnTo>
                  <a:lnTo>
                    <a:pt x="190003" y="14157"/>
                  </a:lnTo>
                  <a:lnTo>
                    <a:pt x="232750" y="3634"/>
                  </a:lnTo>
                  <a:lnTo>
                    <a:pt x="277812" y="0"/>
                  </a:lnTo>
                  <a:lnTo>
                    <a:pt x="1389062" y="0"/>
                  </a:lnTo>
                  <a:lnTo>
                    <a:pt x="1434123" y="3634"/>
                  </a:lnTo>
                  <a:lnTo>
                    <a:pt x="1476873" y="14157"/>
                  </a:lnTo>
                  <a:lnTo>
                    <a:pt x="1516740" y="30998"/>
                  </a:lnTo>
                  <a:lnTo>
                    <a:pt x="1553150" y="53583"/>
                  </a:lnTo>
                  <a:lnTo>
                    <a:pt x="1585531" y="81343"/>
                  </a:lnTo>
                  <a:lnTo>
                    <a:pt x="1613309" y="113705"/>
                  </a:lnTo>
                  <a:lnTo>
                    <a:pt x="1635912" y="150098"/>
                  </a:lnTo>
                  <a:lnTo>
                    <a:pt x="1652767" y="189951"/>
                  </a:lnTo>
                  <a:lnTo>
                    <a:pt x="1663300" y="232691"/>
                  </a:lnTo>
                  <a:lnTo>
                    <a:pt x="1666938" y="277749"/>
                  </a:lnTo>
                  <a:lnTo>
                    <a:pt x="1666938" y="1474724"/>
                  </a:lnTo>
                  <a:lnTo>
                    <a:pt x="1663300" y="1519781"/>
                  </a:lnTo>
                  <a:lnTo>
                    <a:pt x="1652767" y="1562521"/>
                  </a:lnTo>
                  <a:lnTo>
                    <a:pt x="1635912" y="1602374"/>
                  </a:lnTo>
                  <a:lnTo>
                    <a:pt x="1613309" y="1638767"/>
                  </a:lnTo>
                  <a:lnTo>
                    <a:pt x="1585531" y="1671129"/>
                  </a:lnTo>
                  <a:lnTo>
                    <a:pt x="1553150" y="1698889"/>
                  </a:lnTo>
                  <a:lnTo>
                    <a:pt x="1516740" y="1721474"/>
                  </a:lnTo>
                  <a:lnTo>
                    <a:pt x="1476873" y="1738315"/>
                  </a:lnTo>
                  <a:lnTo>
                    <a:pt x="1434123" y="1748838"/>
                  </a:lnTo>
                  <a:lnTo>
                    <a:pt x="1389062" y="1752473"/>
                  </a:lnTo>
                  <a:lnTo>
                    <a:pt x="277812" y="1752473"/>
                  </a:lnTo>
                  <a:lnTo>
                    <a:pt x="232750" y="1748838"/>
                  </a:lnTo>
                  <a:lnTo>
                    <a:pt x="190003" y="1738315"/>
                  </a:lnTo>
                  <a:lnTo>
                    <a:pt x="150142" y="1721474"/>
                  </a:lnTo>
                  <a:lnTo>
                    <a:pt x="113741" y="1698889"/>
                  </a:lnTo>
                  <a:lnTo>
                    <a:pt x="81370" y="1671129"/>
                  </a:lnTo>
                  <a:lnTo>
                    <a:pt x="53602" y="1638767"/>
                  </a:lnTo>
                  <a:lnTo>
                    <a:pt x="31009" y="1602374"/>
                  </a:lnTo>
                  <a:lnTo>
                    <a:pt x="14163" y="1562521"/>
                  </a:lnTo>
                  <a:lnTo>
                    <a:pt x="3636" y="1519781"/>
                  </a:lnTo>
                  <a:lnTo>
                    <a:pt x="0" y="1474724"/>
                  </a:lnTo>
                  <a:lnTo>
                    <a:pt x="0" y="277749"/>
                  </a:lnTo>
                  <a:close/>
                </a:path>
              </a:pathLst>
            </a:custGeom>
            <a:ln w="25400">
              <a:solidFill>
                <a:srgbClr val="1C334E"/>
              </a:solidFill>
            </a:ln>
          </p:spPr>
          <p:txBody>
            <a:bodyPr wrap="square" lIns="0" tIns="0" rIns="0" bIns="0" rtlCol="0"/>
            <a:lstStyle/>
            <a:p>
              <a:endParaRPr/>
            </a:p>
          </p:txBody>
        </p:sp>
        <p:pic>
          <p:nvPicPr>
            <p:cNvPr id="11" name="object 11"/>
            <p:cNvPicPr/>
            <p:nvPr/>
          </p:nvPicPr>
          <p:blipFill>
            <a:blip r:embed="rId4" cstate="print"/>
            <a:stretch>
              <a:fillRect/>
            </a:stretch>
          </p:blipFill>
          <p:spPr>
            <a:xfrm>
              <a:off x="1152525" y="609600"/>
              <a:ext cx="1209675" cy="1590675"/>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1033462" y="2929001"/>
              <a:ext cx="8525510" cy="6696075"/>
            </a:xfrm>
            <a:custGeom>
              <a:avLst/>
              <a:gdLst/>
              <a:ahLst/>
              <a:cxnLst/>
              <a:rect l="l" t="t" r="r" b="b"/>
              <a:pathLst>
                <a:path w="8525510" h="6696075">
                  <a:moveTo>
                    <a:pt x="8362759" y="0"/>
                  </a:moveTo>
                  <a:lnTo>
                    <a:pt x="162090" y="0"/>
                  </a:lnTo>
                  <a:lnTo>
                    <a:pt x="118999" y="5776"/>
                  </a:lnTo>
                  <a:lnTo>
                    <a:pt x="80279" y="22079"/>
                  </a:lnTo>
                  <a:lnTo>
                    <a:pt x="47474" y="47371"/>
                  </a:lnTo>
                  <a:lnTo>
                    <a:pt x="22129" y="80113"/>
                  </a:lnTo>
                  <a:lnTo>
                    <a:pt x="5789" y="118768"/>
                  </a:lnTo>
                  <a:lnTo>
                    <a:pt x="0" y="161798"/>
                  </a:lnTo>
                  <a:lnTo>
                    <a:pt x="0" y="6534099"/>
                  </a:lnTo>
                  <a:lnTo>
                    <a:pt x="5789" y="6577141"/>
                  </a:lnTo>
                  <a:lnTo>
                    <a:pt x="22129" y="6615818"/>
                  </a:lnTo>
                  <a:lnTo>
                    <a:pt x="47474" y="6648588"/>
                  </a:lnTo>
                  <a:lnTo>
                    <a:pt x="80279" y="6673905"/>
                  </a:lnTo>
                  <a:lnTo>
                    <a:pt x="118999" y="6690227"/>
                  </a:lnTo>
                  <a:lnTo>
                    <a:pt x="162090" y="6696011"/>
                  </a:lnTo>
                  <a:lnTo>
                    <a:pt x="8362759" y="6696011"/>
                  </a:lnTo>
                  <a:lnTo>
                    <a:pt x="8405861" y="6690227"/>
                  </a:lnTo>
                  <a:lnTo>
                    <a:pt x="8444599" y="6673905"/>
                  </a:lnTo>
                  <a:lnTo>
                    <a:pt x="8477424" y="6648588"/>
                  </a:lnTo>
                  <a:lnTo>
                    <a:pt x="8502788" y="6615818"/>
                  </a:lnTo>
                  <a:lnTo>
                    <a:pt x="8519142" y="6577141"/>
                  </a:lnTo>
                  <a:lnTo>
                    <a:pt x="8524938" y="6534099"/>
                  </a:lnTo>
                  <a:lnTo>
                    <a:pt x="8524938" y="161798"/>
                  </a:lnTo>
                  <a:lnTo>
                    <a:pt x="8519142" y="118768"/>
                  </a:lnTo>
                  <a:lnTo>
                    <a:pt x="8502788" y="80113"/>
                  </a:lnTo>
                  <a:lnTo>
                    <a:pt x="8477424" y="47371"/>
                  </a:lnTo>
                  <a:lnTo>
                    <a:pt x="8444599" y="22079"/>
                  </a:lnTo>
                  <a:lnTo>
                    <a:pt x="8405861" y="5776"/>
                  </a:lnTo>
                  <a:lnTo>
                    <a:pt x="8362759" y="0"/>
                  </a:lnTo>
                  <a:close/>
                </a:path>
              </a:pathLst>
            </a:custGeom>
            <a:solidFill>
              <a:srgbClr val="440C52">
                <a:alpha val="78823"/>
              </a:srgbClr>
            </a:solidFill>
          </p:spPr>
          <p:txBody>
            <a:bodyPr wrap="square" lIns="0" tIns="0" rIns="0" bIns="0" rtlCol="0"/>
            <a:lstStyle/>
            <a:p>
              <a:endParaRPr dirty="0"/>
            </a:p>
          </p:txBody>
        </p:sp>
        <p:sp>
          <p:nvSpPr>
            <p:cNvPr id="4" name="object 4"/>
            <p:cNvSpPr/>
            <p:nvPr/>
          </p:nvSpPr>
          <p:spPr>
            <a:xfrm>
              <a:off x="1033462" y="2929001"/>
              <a:ext cx="8525510" cy="6696075"/>
            </a:xfrm>
            <a:custGeom>
              <a:avLst/>
              <a:gdLst/>
              <a:ahLst/>
              <a:cxnLst/>
              <a:rect l="l" t="t" r="r" b="b"/>
              <a:pathLst>
                <a:path w="8525510" h="6696075">
                  <a:moveTo>
                    <a:pt x="162090" y="0"/>
                  </a:moveTo>
                  <a:lnTo>
                    <a:pt x="8362759" y="0"/>
                  </a:lnTo>
                  <a:lnTo>
                    <a:pt x="8405861" y="5776"/>
                  </a:lnTo>
                  <a:lnTo>
                    <a:pt x="8444599" y="22079"/>
                  </a:lnTo>
                  <a:lnTo>
                    <a:pt x="8477424" y="47371"/>
                  </a:lnTo>
                  <a:lnTo>
                    <a:pt x="8502788" y="80113"/>
                  </a:lnTo>
                  <a:lnTo>
                    <a:pt x="8519142" y="118768"/>
                  </a:lnTo>
                  <a:lnTo>
                    <a:pt x="8524938" y="161798"/>
                  </a:lnTo>
                  <a:lnTo>
                    <a:pt x="8524938" y="6534099"/>
                  </a:lnTo>
                  <a:lnTo>
                    <a:pt x="8519142" y="6577141"/>
                  </a:lnTo>
                  <a:lnTo>
                    <a:pt x="8502788" y="6615818"/>
                  </a:lnTo>
                  <a:lnTo>
                    <a:pt x="8477424" y="6648588"/>
                  </a:lnTo>
                  <a:lnTo>
                    <a:pt x="8444599" y="6673905"/>
                  </a:lnTo>
                  <a:lnTo>
                    <a:pt x="8405861" y="6690227"/>
                  </a:lnTo>
                  <a:lnTo>
                    <a:pt x="8362759" y="6696011"/>
                  </a:lnTo>
                  <a:lnTo>
                    <a:pt x="162090" y="6696011"/>
                  </a:lnTo>
                  <a:lnTo>
                    <a:pt x="118999" y="6690227"/>
                  </a:lnTo>
                  <a:lnTo>
                    <a:pt x="80279" y="6673905"/>
                  </a:lnTo>
                  <a:lnTo>
                    <a:pt x="47474" y="6648588"/>
                  </a:lnTo>
                  <a:lnTo>
                    <a:pt x="22129" y="6615818"/>
                  </a:lnTo>
                  <a:lnTo>
                    <a:pt x="5789" y="6577141"/>
                  </a:lnTo>
                  <a:lnTo>
                    <a:pt x="0" y="6534099"/>
                  </a:lnTo>
                  <a:lnTo>
                    <a:pt x="0" y="161798"/>
                  </a:lnTo>
                  <a:lnTo>
                    <a:pt x="5789" y="118768"/>
                  </a:lnTo>
                  <a:lnTo>
                    <a:pt x="22129" y="80113"/>
                  </a:lnTo>
                  <a:lnTo>
                    <a:pt x="47474" y="47371"/>
                  </a:lnTo>
                  <a:lnTo>
                    <a:pt x="80279" y="22079"/>
                  </a:lnTo>
                  <a:lnTo>
                    <a:pt x="118999" y="5776"/>
                  </a:lnTo>
                  <a:lnTo>
                    <a:pt x="162090" y="0"/>
                  </a:lnTo>
                  <a:close/>
                </a:path>
              </a:pathLst>
            </a:custGeom>
            <a:ln w="28575">
              <a:solidFill>
                <a:srgbClr val="000000"/>
              </a:solidFill>
            </a:ln>
          </p:spPr>
          <p:txBody>
            <a:bodyPr wrap="square" lIns="0" tIns="0" rIns="0" bIns="0" rtlCol="0"/>
            <a:lstStyle/>
            <a:p>
              <a:endParaRPr/>
            </a:p>
          </p:txBody>
        </p:sp>
        <p:pic>
          <p:nvPicPr>
            <p:cNvPr id="5" name="object 5"/>
            <p:cNvPicPr/>
            <p:nvPr/>
          </p:nvPicPr>
          <p:blipFill>
            <a:blip r:embed="rId2" cstate="print"/>
            <a:stretch>
              <a:fillRect/>
            </a:stretch>
          </p:blipFill>
          <p:spPr>
            <a:xfrm>
              <a:off x="11523541" y="2614557"/>
              <a:ext cx="4714043" cy="4879949"/>
            </a:xfrm>
            <a:prstGeom prst="rect">
              <a:avLst/>
            </a:prstGeom>
          </p:spPr>
        </p:pic>
      </p:grpSp>
      <p:sp>
        <p:nvSpPr>
          <p:cNvPr id="6" name="object 6"/>
          <p:cNvSpPr txBox="1">
            <a:spLocks noGrp="1"/>
          </p:cNvSpPr>
          <p:nvPr>
            <p:ph type="title"/>
          </p:nvPr>
        </p:nvSpPr>
        <p:spPr>
          <a:prstGeom prst="rect">
            <a:avLst/>
          </a:prstGeom>
        </p:spPr>
        <p:txBody>
          <a:bodyPr vert="horz" wrap="square" lIns="0" tIns="628396" rIns="0" bIns="0" rtlCol="0">
            <a:spAutoFit/>
          </a:bodyPr>
          <a:lstStyle/>
          <a:p>
            <a:pPr marL="2751455">
              <a:lnSpc>
                <a:spcPct val="100000"/>
              </a:lnSpc>
              <a:spcBef>
                <a:spcPts val="130"/>
              </a:spcBef>
            </a:pPr>
            <a:r>
              <a:rPr spc="-155" dirty="0"/>
              <a:t>ABSTRACT</a:t>
            </a:r>
          </a:p>
        </p:txBody>
      </p:sp>
      <p:sp>
        <p:nvSpPr>
          <p:cNvPr id="7" name="object 7"/>
          <p:cNvSpPr txBox="1"/>
          <p:nvPr/>
        </p:nvSpPr>
        <p:spPr>
          <a:xfrm>
            <a:off x="1451708" y="3085874"/>
            <a:ext cx="6810375" cy="6490046"/>
          </a:xfrm>
          <a:prstGeom prst="rect">
            <a:avLst/>
          </a:prstGeom>
        </p:spPr>
        <p:txBody>
          <a:bodyPr vert="horz" wrap="square" lIns="0" tIns="11430" rIns="0" bIns="0" rtlCol="0">
            <a:spAutoFit/>
          </a:bodyPr>
          <a:lstStyle/>
          <a:p>
            <a:pPr marL="469900" marR="5080" indent="-457200" algn="l">
              <a:lnSpc>
                <a:spcPct val="118300"/>
              </a:lnSpc>
              <a:spcBef>
                <a:spcPts val="90"/>
              </a:spcBef>
              <a:buFont typeface="Arial" panose="020B0604020202020204" pitchFamily="34" charset="0"/>
              <a:buChar char="•"/>
            </a:pPr>
            <a:r>
              <a:rPr lang="en-IN" sz="2750" dirty="0">
                <a:solidFill>
                  <a:schemeClr val="bg1"/>
                </a:solidFill>
                <a:latin typeface="Verdana"/>
                <a:cs typeface="Verdana"/>
              </a:rPr>
              <a:t>Assistive Chatbot to help register an emergency incident/accident immediately, no waiting for operators.</a:t>
            </a:r>
          </a:p>
          <a:p>
            <a:pPr marL="469900" marR="5080" indent="-457200" algn="l">
              <a:lnSpc>
                <a:spcPct val="118300"/>
              </a:lnSpc>
              <a:spcBef>
                <a:spcPts val="90"/>
              </a:spcBef>
              <a:buFont typeface="Arial" panose="020B0604020202020204" pitchFamily="34" charset="0"/>
              <a:buChar char="•"/>
            </a:pPr>
            <a:r>
              <a:rPr lang="en-IN" sz="2750" dirty="0">
                <a:solidFill>
                  <a:schemeClr val="bg1"/>
                </a:solidFill>
                <a:latin typeface="Verdana"/>
                <a:cs typeface="Verdana"/>
              </a:rPr>
              <a:t>Submit preliminary information and any proofs to the respective departments via the chatbot. </a:t>
            </a:r>
          </a:p>
          <a:p>
            <a:pPr marL="469900" marR="5080" indent="-457200" algn="l">
              <a:lnSpc>
                <a:spcPct val="118300"/>
              </a:lnSpc>
              <a:spcBef>
                <a:spcPts val="90"/>
              </a:spcBef>
              <a:buFont typeface="Arial" panose="020B0604020202020204" pitchFamily="34" charset="0"/>
              <a:buChar char="•"/>
            </a:pPr>
            <a:r>
              <a:rPr lang="en-IN" sz="2750" dirty="0">
                <a:solidFill>
                  <a:schemeClr val="bg1"/>
                </a:solidFill>
                <a:latin typeface="Verdana"/>
                <a:cs typeface="Verdana"/>
              </a:rPr>
              <a:t>Get general first-steps to encounter the incident.</a:t>
            </a:r>
          </a:p>
          <a:p>
            <a:pPr marL="469900" marR="5080" indent="-457200" algn="l">
              <a:lnSpc>
                <a:spcPct val="118300"/>
              </a:lnSpc>
              <a:spcBef>
                <a:spcPts val="90"/>
              </a:spcBef>
              <a:buFont typeface="Arial" panose="020B0604020202020204" pitchFamily="34" charset="0"/>
              <a:buChar char="•"/>
            </a:pPr>
            <a:r>
              <a:rPr lang="en-IN" sz="2750" dirty="0">
                <a:solidFill>
                  <a:schemeClr val="bg1"/>
                </a:solidFill>
                <a:latin typeface="Verdana"/>
                <a:cs typeface="Verdana"/>
              </a:rPr>
              <a:t>Powered by cutting-edge AI tools like NLP, ML and a modern UI, this chatbot is efficient, robust and easy to use.</a:t>
            </a:r>
            <a:endParaRPr sz="2750" dirty="0">
              <a:solidFill>
                <a:schemeClr val="bg1"/>
              </a:solidFill>
              <a:latin typeface="Verdana"/>
              <a:cs typeface="Verdana"/>
            </a:endParaRPr>
          </a:p>
        </p:txBody>
      </p:sp>
      <p:sp>
        <p:nvSpPr>
          <p:cNvPr id="8" name="object 8"/>
          <p:cNvSpPr txBox="1"/>
          <p:nvPr/>
        </p:nvSpPr>
        <p:spPr>
          <a:xfrm>
            <a:off x="10908030" y="8072056"/>
            <a:ext cx="6028690" cy="1490345"/>
          </a:xfrm>
          <a:prstGeom prst="rect">
            <a:avLst/>
          </a:prstGeom>
        </p:spPr>
        <p:txBody>
          <a:bodyPr vert="horz" wrap="square" lIns="0" tIns="17780" rIns="0" bIns="0" rtlCol="0">
            <a:spAutoFit/>
          </a:bodyPr>
          <a:lstStyle/>
          <a:p>
            <a:pPr marL="12065" marR="5080" indent="17145" algn="ctr">
              <a:lnSpc>
                <a:spcPct val="99700"/>
              </a:lnSpc>
              <a:spcBef>
                <a:spcPts val="140"/>
              </a:spcBef>
            </a:pPr>
            <a:r>
              <a:rPr sz="3200" b="1" spc="-75" dirty="0">
                <a:solidFill>
                  <a:srgbClr val="F8F8F8"/>
                </a:solidFill>
                <a:latin typeface="Tahoma"/>
                <a:cs typeface="Tahoma"/>
              </a:rPr>
              <a:t>Process</a:t>
            </a:r>
            <a:r>
              <a:rPr sz="3200" b="1" spc="-235" dirty="0">
                <a:solidFill>
                  <a:srgbClr val="F8F8F8"/>
                </a:solidFill>
                <a:latin typeface="Tahoma"/>
                <a:cs typeface="Tahoma"/>
              </a:rPr>
              <a:t> </a:t>
            </a:r>
            <a:r>
              <a:rPr sz="3200" b="1" spc="-105" dirty="0">
                <a:solidFill>
                  <a:srgbClr val="F8F8F8"/>
                </a:solidFill>
                <a:latin typeface="Tahoma"/>
                <a:cs typeface="Tahoma"/>
              </a:rPr>
              <a:t>Flow</a:t>
            </a:r>
            <a:r>
              <a:rPr sz="3200" b="1" spc="-260" dirty="0">
                <a:solidFill>
                  <a:srgbClr val="F8F8F8"/>
                </a:solidFill>
                <a:latin typeface="Tahoma"/>
                <a:cs typeface="Tahoma"/>
              </a:rPr>
              <a:t> </a:t>
            </a:r>
            <a:r>
              <a:rPr sz="3200" b="1" spc="-20" dirty="0">
                <a:solidFill>
                  <a:srgbClr val="F8F8F8"/>
                </a:solidFill>
                <a:latin typeface="Tahoma"/>
                <a:cs typeface="Tahoma"/>
              </a:rPr>
              <a:t>Chart/Simulated </a:t>
            </a:r>
            <a:r>
              <a:rPr sz="3200" b="1" spc="-50" dirty="0">
                <a:solidFill>
                  <a:srgbClr val="F8F8F8"/>
                </a:solidFill>
                <a:latin typeface="Tahoma"/>
                <a:cs typeface="Tahoma"/>
              </a:rPr>
              <a:t>image</a:t>
            </a:r>
            <a:r>
              <a:rPr sz="3200" b="1" spc="-200" dirty="0">
                <a:solidFill>
                  <a:srgbClr val="F8F8F8"/>
                </a:solidFill>
                <a:latin typeface="Tahoma"/>
                <a:cs typeface="Tahoma"/>
              </a:rPr>
              <a:t> </a:t>
            </a:r>
            <a:r>
              <a:rPr sz="3200" b="1" spc="-30" dirty="0">
                <a:solidFill>
                  <a:srgbClr val="F8F8F8"/>
                </a:solidFill>
                <a:latin typeface="Tahoma"/>
                <a:cs typeface="Tahoma"/>
              </a:rPr>
              <a:t>of</a:t>
            </a:r>
            <a:r>
              <a:rPr sz="3200" b="1" spc="-155" dirty="0">
                <a:solidFill>
                  <a:srgbClr val="F8F8F8"/>
                </a:solidFill>
                <a:latin typeface="Tahoma"/>
                <a:cs typeface="Tahoma"/>
              </a:rPr>
              <a:t> </a:t>
            </a:r>
            <a:r>
              <a:rPr sz="3200" b="1" spc="-75" dirty="0">
                <a:solidFill>
                  <a:srgbClr val="F8F8F8"/>
                </a:solidFill>
                <a:latin typeface="Tahoma"/>
                <a:cs typeface="Tahoma"/>
              </a:rPr>
              <a:t>Prototype/any</a:t>
            </a:r>
            <a:r>
              <a:rPr sz="3200" b="1" spc="-265" dirty="0">
                <a:solidFill>
                  <a:srgbClr val="F8F8F8"/>
                </a:solidFill>
                <a:latin typeface="Tahoma"/>
                <a:cs typeface="Tahoma"/>
              </a:rPr>
              <a:t> </a:t>
            </a:r>
            <a:r>
              <a:rPr sz="3200" b="1" spc="-10" dirty="0">
                <a:solidFill>
                  <a:srgbClr val="F8F8F8"/>
                </a:solidFill>
                <a:latin typeface="Tahoma"/>
                <a:cs typeface="Tahoma"/>
              </a:rPr>
              <a:t>image </a:t>
            </a:r>
            <a:r>
              <a:rPr sz="3200" b="1" spc="-25" dirty="0">
                <a:solidFill>
                  <a:srgbClr val="F8F8F8"/>
                </a:solidFill>
                <a:latin typeface="Tahoma"/>
                <a:cs typeface="Tahoma"/>
              </a:rPr>
              <a:t>relevant</a:t>
            </a:r>
            <a:r>
              <a:rPr sz="3200" b="1" spc="-275" dirty="0">
                <a:solidFill>
                  <a:srgbClr val="F8F8F8"/>
                </a:solidFill>
                <a:latin typeface="Tahoma"/>
                <a:cs typeface="Tahoma"/>
              </a:rPr>
              <a:t> </a:t>
            </a:r>
            <a:r>
              <a:rPr sz="3200" b="1" spc="-50" dirty="0">
                <a:solidFill>
                  <a:srgbClr val="F8F8F8"/>
                </a:solidFill>
                <a:latin typeface="Tahoma"/>
                <a:cs typeface="Tahoma"/>
              </a:rPr>
              <a:t>to</a:t>
            </a:r>
            <a:r>
              <a:rPr sz="3200" b="1" spc="-165" dirty="0">
                <a:solidFill>
                  <a:srgbClr val="F8F8F8"/>
                </a:solidFill>
                <a:latin typeface="Tahoma"/>
                <a:cs typeface="Tahoma"/>
              </a:rPr>
              <a:t> </a:t>
            </a:r>
            <a:r>
              <a:rPr sz="3200" b="1" spc="-120" dirty="0">
                <a:solidFill>
                  <a:srgbClr val="F8F8F8"/>
                </a:solidFill>
                <a:latin typeface="Tahoma"/>
                <a:cs typeface="Tahoma"/>
              </a:rPr>
              <a:t>your</a:t>
            </a:r>
            <a:r>
              <a:rPr sz="3200" b="1" spc="-245" dirty="0">
                <a:solidFill>
                  <a:srgbClr val="F8F8F8"/>
                </a:solidFill>
                <a:latin typeface="Tahoma"/>
                <a:cs typeface="Tahoma"/>
              </a:rPr>
              <a:t> </a:t>
            </a:r>
            <a:r>
              <a:rPr sz="3200" b="1" spc="-20" dirty="0">
                <a:solidFill>
                  <a:srgbClr val="F8F8F8"/>
                </a:solidFill>
                <a:latin typeface="Tahoma"/>
                <a:cs typeface="Tahoma"/>
              </a:rPr>
              <a:t>idea</a:t>
            </a:r>
            <a:endParaRPr sz="3200">
              <a:latin typeface="Tahoma"/>
              <a:cs typeface="Tahoma"/>
            </a:endParaRPr>
          </a:p>
        </p:txBody>
      </p:sp>
      <p:sp>
        <p:nvSpPr>
          <p:cNvPr id="9" name="TextBox 8">
            <a:extLst>
              <a:ext uri="{FF2B5EF4-FFF2-40B4-BE49-F238E27FC236}">
                <a16:creationId xmlns:a16="http://schemas.microsoft.com/office/drawing/2014/main" id="{67892C72-1628-7E89-A844-0E0D3A3CF313}"/>
              </a:ext>
            </a:extLst>
          </p:cNvPr>
          <p:cNvSpPr txBox="1"/>
          <p:nvPr/>
        </p:nvSpPr>
        <p:spPr>
          <a:xfrm>
            <a:off x="11811000" y="2679737"/>
            <a:ext cx="2362200" cy="923330"/>
          </a:xfrm>
          <a:prstGeom prst="rect">
            <a:avLst/>
          </a:prstGeom>
          <a:noFill/>
        </p:spPr>
        <p:txBody>
          <a:bodyPr wrap="square" rtlCol="0">
            <a:spAutoFit/>
          </a:bodyPr>
          <a:lstStyle/>
          <a:p>
            <a:r>
              <a:rPr lang="en-IN" dirty="0"/>
              <a:t>Accident witnessed; proofs collected by citizens</a:t>
            </a:r>
          </a:p>
        </p:txBody>
      </p:sp>
      <p:sp>
        <p:nvSpPr>
          <p:cNvPr id="10" name="TextBox 9">
            <a:extLst>
              <a:ext uri="{FF2B5EF4-FFF2-40B4-BE49-F238E27FC236}">
                <a16:creationId xmlns:a16="http://schemas.microsoft.com/office/drawing/2014/main" id="{824A35A5-FA04-08C8-56E8-B6F8660CA673}"/>
              </a:ext>
            </a:extLst>
          </p:cNvPr>
          <p:cNvSpPr txBox="1"/>
          <p:nvPr/>
        </p:nvSpPr>
        <p:spPr>
          <a:xfrm>
            <a:off x="13716000" y="3955238"/>
            <a:ext cx="2362200" cy="923330"/>
          </a:xfrm>
          <a:prstGeom prst="rect">
            <a:avLst/>
          </a:prstGeom>
          <a:noFill/>
        </p:spPr>
        <p:txBody>
          <a:bodyPr wrap="square" rtlCol="0">
            <a:spAutoFit/>
          </a:bodyPr>
          <a:lstStyle/>
          <a:p>
            <a:r>
              <a:rPr lang="en-IN" dirty="0"/>
              <a:t>Report the incident with proofs with the help of the chatbot</a:t>
            </a:r>
          </a:p>
        </p:txBody>
      </p:sp>
      <p:sp>
        <p:nvSpPr>
          <p:cNvPr id="11" name="TextBox 10">
            <a:extLst>
              <a:ext uri="{FF2B5EF4-FFF2-40B4-BE49-F238E27FC236}">
                <a16:creationId xmlns:a16="http://schemas.microsoft.com/office/drawing/2014/main" id="{2063A76B-2385-867C-6672-9F20192AA5D2}"/>
              </a:ext>
            </a:extLst>
          </p:cNvPr>
          <p:cNvSpPr txBox="1"/>
          <p:nvPr/>
        </p:nvSpPr>
        <p:spPr>
          <a:xfrm>
            <a:off x="11811000" y="5219700"/>
            <a:ext cx="2362200" cy="923330"/>
          </a:xfrm>
          <a:prstGeom prst="rect">
            <a:avLst/>
          </a:prstGeom>
          <a:noFill/>
        </p:spPr>
        <p:txBody>
          <a:bodyPr wrap="square" rtlCol="0">
            <a:spAutoFit/>
          </a:bodyPr>
          <a:lstStyle/>
          <a:p>
            <a:r>
              <a:rPr lang="en-IN" dirty="0"/>
              <a:t>Get preliminary measures to tackle the situation.</a:t>
            </a:r>
          </a:p>
        </p:txBody>
      </p:sp>
      <p:sp>
        <p:nvSpPr>
          <p:cNvPr id="12" name="TextBox 11">
            <a:extLst>
              <a:ext uri="{FF2B5EF4-FFF2-40B4-BE49-F238E27FC236}">
                <a16:creationId xmlns:a16="http://schemas.microsoft.com/office/drawing/2014/main" id="{390C50C5-A9DE-05F8-AB0B-A0755A65C27A}"/>
              </a:ext>
            </a:extLst>
          </p:cNvPr>
          <p:cNvSpPr txBox="1"/>
          <p:nvPr/>
        </p:nvSpPr>
        <p:spPr>
          <a:xfrm>
            <a:off x="13716000" y="6582370"/>
            <a:ext cx="2362200" cy="923330"/>
          </a:xfrm>
          <a:prstGeom prst="rect">
            <a:avLst/>
          </a:prstGeom>
          <a:noFill/>
        </p:spPr>
        <p:txBody>
          <a:bodyPr wrap="square" rtlCol="0">
            <a:spAutoFit/>
          </a:bodyPr>
          <a:lstStyle/>
          <a:p>
            <a:r>
              <a:rPr lang="en-IN" dirty="0"/>
              <a:t>The incident is reported to concerned dept.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6510" rIns="0" bIns="0" rtlCol="0">
            <a:spAutoFit/>
          </a:bodyPr>
          <a:lstStyle/>
          <a:p>
            <a:pPr marL="12700">
              <a:lnSpc>
                <a:spcPct val="100000"/>
              </a:lnSpc>
              <a:spcBef>
                <a:spcPts val="130"/>
              </a:spcBef>
            </a:pPr>
            <a:r>
              <a:rPr sz="8000" spc="-500" dirty="0"/>
              <a:t>IDEA/PROTOTYPE</a:t>
            </a:r>
            <a:endParaRPr sz="8000"/>
          </a:p>
        </p:txBody>
      </p:sp>
      <p:sp>
        <p:nvSpPr>
          <p:cNvPr id="3" name="object 3"/>
          <p:cNvSpPr txBox="1"/>
          <p:nvPr/>
        </p:nvSpPr>
        <p:spPr>
          <a:xfrm>
            <a:off x="1471929" y="3162300"/>
            <a:ext cx="15063471" cy="6366295"/>
          </a:xfrm>
          <a:prstGeom prst="rect">
            <a:avLst/>
          </a:prstGeom>
        </p:spPr>
        <p:txBody>
          <a:bodyPr vert="horz" wrap="square" lIns="0" tIns="11430" rIns="0" bIns="0" rtlCol="0">
            <a:spAutoFit/>
          </a:bodyPr>
          <a:lstStyle/>
          <a:p>
            <a:pPr marL="12700" marR="5080" indent="552450">
              <a:lnSpc>
                <a:spcPct val="118000"/>
              </a:lnSpc>
              <a:spcBef>
                <a:spcPts val="90"/>
              </a:spcBef>
            </a:pPr>
            <a:r>
              <a:rPr lang="en-US" sz="3200" b="0" i="0" dirty="0">
                <a:solidFill>
                  <a:srgbClr val="ECECEC"/>
                </a:solidFill>
                <a:effectLst/>
                <a:latin typeface="Söhne"/>
              </a:rPr>
              <a:t>The idea revolves around developing a chatbot system to streamline the emergency reporting process, allowing users to report various emergencies (such as fire accidents, medical emergencies, etc.) through a conversational interface. The chatbot will emulate the role of a human operator, gathering preliminary information from users based on the type of incident reported. Additionally, users will be able to upload images, videos, or documents as evidence accompanying their reports. The chatbot will provide real-time updates on the status of the emergency report and may offer additional features such as multilingual support, anonymous reporting, and integration with emergency services. This prototype aims to improve the efficiency and effectiveness of emergency reporting systems, ultimately contributing to quicker response times and better emergency management outcomes.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1033462" y="2909951"/>
              <a:ext cx="4744085" cy="6734175"/>
            </a:xfrm>
            <a:custGeom>
              <a:avLst/>
              <a:gdLst/>
              <a:ahLst/>
              <a:cxnLst/>
              <a:rect l="l" t="t" r="r" b="b"/>
              <a:pathLst>
                <a:path w="4744085" h="6734175">
                  <a:moveTo>
                    <a:pt x="4452683" y="0"/>
                  </a:moveTo>
                  <a:lnTo>
                    <a:pt x="290766" y="0"/>
                  </a:lnTo>
                  <a:lnTo>
                    <a:pt x="243607" y="3809"/>
                  </a:lnTo>
                  <a:lnTo>
                    <a:pt x="198869" y="14838"/>
                  </a:lnTo>
                  <a:lnTo>
                    <a:pt x="157151" y="32489"/>
                  </a:lnTo>
                  <a:lnTo>
                    <a:pt x="119052" y="56164"/>
                  </a:lnTo>
                  <a:lnTo>
                    <a:pt x="85170" y="85264"/>
                  </a:lnTo>
                  <a:lnTo>
                    <a:pt x="56106" y="119192"/>
                  </a:lnTo>
                  <a:lnTo>
                    <a:pt x="32458" y="157348"/>
                  </a:lnTo>
                  <a:lnTo>
                    <a:pt x="14825" y="199135"/>
                  </a:lnTo>
                  <a:lnTo>
                    <a:pt x="3806" y="243956"/>
                  </a:lnTo>
                  <a:lnTo>
                    <a:pt x="0" y="291210"/>
                  </a:lnTo>
                  <a:lnTo>
                    <a:pt x="0" y="6442875"/>
                  </a:lnTo>
                  <a:lnTo>
                    <a:pt x="3806" y="6490115"/>
                  </a:lnTo>
                  <a:lnTo>
                    <a:pt x="14825" y="6534928"/>
                  </a:lnTo>
                  <a:lnTo>
                    <a:pt x="32458" y="6576715"/>
                  </a:lnTo>
                  <a:lnTo>
                    <a:pt x="56106" y="6614875"/>
                  </a:lnTo>
                  <a:lnTo>
                    <a:pt x="85170" y="6648810"/>
                  </a:lnTo>
                  <a:lnTo>
                    <a:pt x="119052" y="6677919"/>
                  </a:lnTo>
                  <a:lnTo>
                    <a:pt x="157151" y="6701604"/>
                  </a:lnTo>
                  <a:lnTo>
                    <a:pt x="198869" y="6719264"/>
                  </a:lnTo>
                  <a:lnTo>
                    <a:pt x="243607" y="6730299"/>
                  </a:lnTo>
                  <a:lnTo>
                    <a:pt x="290766" y="6734111"/>
                  </a:lnTo>
                  <a:lnTo>
                    <a:pt x="4452683" y="6734111"/>
                  </a:lnTo>
                  <a:lnTo>
                    <a:pt x="4499835" y="6730299"/>
                  </a:lnTo>
                  <a:lnTo>
                    <a:pt x="4544572" y="6719264"/>
                  </a:lnTo>
                  <a:lnTo>
                    <a:pt x="4586295" y="6701604"/>
                  </a:lnTo>
                  <a:lnTo>
                    <a:pt x="4624403" y="6677919"/>
                  </a:lnTo>
                  <a:lnTo>
                    <a:pt x="4658296" y="6648810"/>
                  </a:lnTo>
                  <a:lnTo>
                    <a:pt x="4687373" y="6614875"/>
                  </a:lnTo>
                  <a:lnTo>
                    <a:pt x="4711034" y="6576715"/>
                  </a:lnTo>
                  <a:lnTo>
                    <a:pt x="4728677" y="6534928"/>
                  </a:lnTo>
                  <a:lnTo>
                    <a:pt x="4739704" y="6490115"/>
                  </a:lnTo>
                  <a:lnTo>
                    <a:pt x="4743513" y="6442875"/>
                  </a:lnTo>
                  <a:lnTo>
                    <a:pt x="4743513" y="291210"/>
                  </a:lnTo>
                  <a:lnTo>
                    <a:pt x="4739704" y="243956"/>
                  </a:lnTo>
                  <a:lnTo>
                    <a:pt x="4728677" y="199136"/>
                  </a:lnTo>
                  <a:lnTo>
                    <a:pt x="4711034" y="157348"/>
                  </a:lnTo>
                  <a:lnTo>
                    <a:pt x="4687373" y="119192"/>
                  </a:lnTo>
                  <a:lnTo>
                    <a:pt x="4658296" y="85264"/>
                  </a:lnTo>
                  <a:lnTo>
                    <a:pt x="4624403" y="56164"/>
                  </a:lnTo>
                  <a:lnTo>
                    <a:pt x="4586295" y="32489"/>
                  </a:lnTo>
                  <a:lnTo>
                    <a:pt x="4544572" y="14838"/>
                  </a:lnTo>
                  <a:lnTo>
                    <a:pt x="4499835" y="3809"/>
                  </a:lnTo>
                  <a:lnTo>
                    <a:pt x="4452683" y="0"/>
                  </a:lnTo>
                  <a:close/>
                </a:path>
              </a:pathLst>
            </a:custGeom>
            <a:solidFill>
              <a:srgbClr val="440C52">
                <a:alpha val="78823"/>
              </a:srgbClr>
            </a:solidFill>
          </p:spPr>
          <p:txBody>
            <a:bodyPr wrap="square" lIns="0" tIns="0" rIns="0" bIns="0" rtlCol="0"/>
            <a:lstStyle/>
            <a:p>
              <a:endParaRPr dirty="0"/>
            </a:p>
          </p:txBody>
        </p:sp>
        <p:sp>
          <p:nvSpPr>
            <p:cNvPr id="4" name="object 4"/>
            <p:cNvSpPr/>
            <p:nvPr/>
          </p:nvSpPr>
          <p:spPr>
            <a:xfrm>
              <a:off x="1033462" y="2909951"/>
              <a:ext cx="4744085" cy="6734175"/>
            </a:xfrm>
            <a:custGeom>
              <a:avLst/>
              <a:gdLst/>
              <a:ahLst/>
              <a:cxnLst/>
              <a:rect l="l" t="t" r="r" b="b"/>
              <a:pathLst>
                <a:path w="4744085" h="6734175">
                  <a:moveTo>
                    <a:pt x="290766" y="0"/>
                  </a:moveTo>
                  <a:lnTo>
                    <a:pt x="4452683" y="0"/>
                  </a:lnTo>
                  <a:lnTo>
                    <a:pt x="4499835" y="3809"/>
                  </a:lnTo>
                  <a:lnTo>
                    <a:pt x="4544572" y="14838"/>
                  </a:lnTo>
                  <a:lnTo>
                    <a:pt x="4586295" y="32489"/>
                  </a:lnTo>
                  <a:lnTo>
                    <a:pt x="4624403" y="56164"/>
                  </a:lnTo>
                  <a:lnTo>
                    <a:pt x="4658296" y="85264"/>
                  </a:lnTo>
                  <a:lnTo>
                    <a:pt x="4687373" y="119192"/>
                  </a:lnTo>
                  <a:lnTo>
                    <a:pt x="4711034" y="157348"/>
                  </a:lnTo>
                  <a:lnTo>
                    <a:pt x="4728677" y="199136"/>
                  </a:lnTo>
                  <a:lnTo>
                    <a:pt x="4739704" y="243956"/>
                  </a:lnTo>
                  <a:lnTo>
                    <a:pt x="4743513" y="291210"/>
                  </a:lnTo>
                  <a:lnTo>
                    <a:pt x="4743513" y="6442875"/>
                  </a:lnTo>
                  <a:lnTo>
                    <a:pt x="4739704" y="6490115"/>
                  </a:lnTo>
                  <a:lnTo>
                    <a:pt x="4728677" y="6534928"/>
                  </a:lnTo>
                  <a:lnTo>
                    <a:pt x="4711034" y="6576715"/>
                  </a:lnTo>
                  <a:lnTo>
                    <a:pt x="4687373" y="6614875"/>
                  </a:lnTo>
                  <a:lnTo>
                    <a:pt x="4658296" y="6648810"/>
                  </a:lnTo>
                  <a:lnTo>
                    <a:pt x="4624403" y="6677919"/>
                  </a:lnTo>
                  <a:lnTo>
                    <a:pt x="4586295" y="6701604"/>
                  </a:lnTo>
                  <a:lnTo>
                    <a:pt x="4544572" y="6719264"/>
                  </a:lnTo>
                  <a:lnTo>
                    <a:pt x="4499835" y="6730299"/>
                  </a:lnTo>
                  <a:lnTo>
                    <a:pt x="4452683" y="6734111"/>
                  </a:lnTo>
                  <a:lnTo>
                    <a:pt x="290766" y="6734111"/>
                  </a:lnTo>
                  <a:lnTo>
                    <a:pt x="243607" y="6730299"/>
                  </a:lnTo>
                  <a:lnTo>
                    <a:pt x="198869" y="6719264"/>
                  </a:lnTo>
                  <a:lnTo>
                    <a:pt x="157151" y="6701604"/>
                  </a:lnTo>
                  <a:lnTo>
                    <a:pt x="119052" y="6677919"/>
                  </a:lnTo>
                  <a:lnTo>
                    <a:pt x="85170" y="6648810"/>
                  </a:lnTo>
                  <a:lnTo>
                    <a:pt x="56106" y="6614875"/>
                  </a:lnTo>
                  <a:lnTo>
                    <a:pt x="32458" y="6576715"/>
                  </a:lnTo>
                  <a:lnTo>
                    <a:pt x="14825" y="6534928"/>
                  </a:lnTo>
                  <a:lnTo>
                    <a:pt x="3806" y="6490115"/>
                  </a:lnTo>
                  <a:lnTo>
                    <a:pt x="0" y="6442875"/>
                  </a:lnTo>
                  <a:lnTo>
                    <a:pt x="0" y="291210"/>
                  </a:lnTo>
                  <a:lnTo>
                    <a:pt x="3806" y="243956"/>
                  </a:lnTo>
                  <a:lnTo>
                    <a:pt x="14825" y="199135"/>
                  </a:lnTo>
                  <a:lnTo>
                    <a:pt x="32458" y="157348"/>
                  </a:lnTo>
                  <a:lnTo>
                    <a:pt x="56106" y="119192"/>
                  </a:lnTo>
                  <a:lnTo>
                    <a:pt x="85170" y="85264"/>
                  </a:lnTo>
                  <a:lnTo>
                    <a:pt x="119052" y="56164"/>
                  </a:lnTo>
                  <a:lnTo>
                    <a:pt x="157151" y="32489"/>
                  </a:lnTo>
                  <a:lnTo>
                    <a:pt x="198869" y="14838"/>
                  </a:lnTo>
                  <a:lnTo>
                    <a:pt x="243607" y="3809"/>
                  </a:lnTo>
                  <a:lnTo>
                    <a:pt x="290766" y="0"/>
                  </a:lnTo>
                  <a:close/>
                </a:path>
              </a:pathLst>
            </a:custGeom>
            <a:ln w="28575">
              <a:solidFill>
                <a:srgbClr val="000000"/>
              </a:solidFill>
            </a:ln>
          </p:spPr>
          <p:txBody>
            <a:bodyPr wrap="square" lIns="0" tIns="0" rIns="0" bIns="0" rtlCol="0"/>
            <a:lstStyle/>
            <a:p>
              <a:endParaRPr/>
            </a:p>
          </p:txBody>
        </p:sp>
      </p:grpSp>
      <p:sp>
        <p:nvSpPr>
          <p:cNvPr id="5" name="object 5"/>
          <p:cNvSpPr txBox="1">
            <a:spLocks noGrp="1"/>
          </p:cNvSpPr>
          <p:nvPr>
            <p:ph type="title"/>
          </p:nvPr>
        </p:nvSpPr>
        <p:spPr>
          <a:xfrm>
            <a:off x="1159827" y="1285874"/>
            <a:ext cx="4293870" cy="883919"/>
          </a:xfrm>
          <a:prstGeom prst="rect">
            <a:avLst/>
          </a:prstGeom>
        </p:spPr>
        <p:txBody>
          <a:bodyPr vert="horz" wrap="square" lIns="0" tIns="16510" rIns="0" bIns="0" rtlCol="0">
            <a:spAutoFit/>
          </a:bodyPr>
          <a:lstStyle/>
          <a:p>
            <a:pPr marL="12700">
              <a:lnSpc>
                <a:spcPct val="100000"/>
              </a:lnSpc>
              <a:spcBef>
                <a:spcPts val="130"/>
              </a:spcBef>
            </a:pPr>
            <a:r>
              <a:rPr spc="-185" dirty="0"/>
              <a:t>TECH</a:t>
            </a:r>
            <a:r>
              <a:rPr spc="-425" dirty="0"/>
              <a:t> </a:t>
            </a:r>
            <a:r>
              <a:rPr spc="-40" dirty="0"/>
              <a:t>STACK</a:t>
            </a:r>
          </a:p>
        </p:txBody>
      </p:sp>
      <p:grpSp>
        <p:nvGrpSpPr>
          <p:cNvPr id="6" name="object 6"/>
          <p:cNvGrpSpPr/>
          <p:nvPr/>
        </p:nvGrpSpPr>
        <p:grpSpPr>
          <a:xfrm>
            <a:off x="6505638" y="2895663"/>
            <a:ext cx="10534650" cy="6762750"/>
            <a:chOff x="6505638" y="2895663"/>
            <a:chExt cx="10534650" cy="6762750"/>
          </a:xfrm>
        </p:grpSpPr>
        <p:sp>
          <p:nvSpPr>
            <p:cNvPr id="7" name="object 7"/>
            <p:cNvSpPr/>
            <p:nvPr/>
          </p:nvSpPr>
          <p:spPr>
            <a:xfrm>
              <a:off x="6519926" y="2909951"/>
              <a:ext cx="10506075" cy="6734175"/>
            </a:xfrm>
            <a:custGeom>
              <a:avLst/>
              <a:gdLst/>
              <a:ahLst/>
              <a:cxnLst/>
              <a:rect l="l" t="t" r="r" b="b"/>
              <a:pathLst>
                <a:path w="10506075" h="6734175">
                  <a:moveTo>
                    <a:pt x="10374376" y="0"/>
                  </a:moveTo>
                  <a:lnTo>
                    <a:pt x="131572" y="0"/>
                  </a:lnTo>
                  <a:lnTo>
                    <a:pt x="105757" y="2547"/>
                  </a:lnTo>
                  <a:lnTo>
                    <a:pt x="58509" y="22074"/>
                  </a:lnTo>
                  <a:lnTo>
                    <a:pt x="22074" y="58509"/>
                  </a:lnTo>
                  <a:lnTo>
                    <a:pt x="2547" y="105757"/>
                  </a:lnTo>
                  <a:lnTo>
                    <a:pt x="0" y="131572"/>
                  </a:lnTo>
                  <a:lnTo>
                    <a:pt x="0" y="6602476"/>
                  </a:lnTo>
                  <a:lnTo>
                    <a:pt x="10001" y="6652853"/>
                  </a:lnTo>
                  <a:lnTo>
                    <a:pt x="38480" y="6695554"/>
                  </a:lnTo>
                  <a:lnTo>
                    <a:pt x="81168" y="6724091"/>
                  </a:lnTo>
                  <a:lnTo>
                    <a:pt x="131572" y="6734111"/>
                  </a:lnTo>
                  <a:lnTo>
                    <a:pt x="10374376" y="6734111"/>
                  </a:lnTo>
                  <a:lnTo>
                    <a:pt x="10424779" y="6724091"/>
                  </a:lnTo>
                  <a:lnTo>
                    <a:pt x="10467466" y="6695554"/>
                  </a:lnTo>
                  <a:lnTo>
                    <a:pt x="10496010" y="6652853"/>
                  </a:lnTo>
                  <a:lnTo>
                    <a:pt x="10506075" y="6602476"/>
                  </a:lnTo>
                  <a:lnTo>
                    <a:pt x="10506075" y="131572"/>
                  </a:lnTo>
                  <a:lnTo>
                    <a:pt x="10496010" y="81168"/>
                  </a:lnTo>
                  <a:lnTo>
                    <a:pt x="10467466" y="38480"/>
                  </a:lnTo>
                  <a:lnTo>
                    <a:pt x="10424779" y="10001"/>
                  </a:lnTo>
                  <a:lnTo>
                    <a:pt x="10374376" y="0"/>
                  </a:lnTo>
                  <a:close/>
                </a:path>
              </a:pathLst>
            </a:custGeom>
            <a:solidFill>
              <a:srgbClr val="440C52">
                <a:alpha val="78823"/>
              </a:srgbClr>
            </a:solidFill>
          </p:spPr>
          <p:txBody>
            <a:bodyPr wrap="square" lIns="0" tIns="0" rIns="0" bIns="0" rtlCol="0"/>
            <a:lstStyle/>
            <a:p>
              <a:endParaRPr/>
            </a:p>
          </p:txBody>
        </p:sp>
        <p:sp>
          <p:nvSpPr>
            <p:cNvPr id="8" name="object 8"/>
            <p:cNvSpPr/>
            <p:nvPr/>
          </p:nvSpPr>
          <p:spPr>
            <a:xfrm>
              <a:off x="6519926" y="2909951"/>
              <a:ext cx="10506075" cy="6734175"/>
            </a:xfrm>
            <a:custGeom>
              <a:avLst/>
              <a:gdLst/>
              <a:ahLst/>
              <a:cxnLst/>
              <a:rect l="l" t="t" r="r" b="b"/>
              <a:pathLst>
                <a:path w="10506075" h="6734175">
                  <a:moveTo>
                    <a:pt x="131572" y="0"/>
                  </a:moveTo>
                  <a:lnTo>
                    <a:pt x="10374376" y="0"/>
                  </a:lnTo>
                  <a:lnTo>
                    <a:pt x="10400190" y="2547"/>
                  </a:lnTo>
                  <a:lnTo>
                    <a:pt x="10447438" y="22074"/>
                  </a:lnTo>
                  <a:lnTo>
                    <a:pt x="10483893" y="58509"/>
                  </a:lnTo>
                  <a:lnTo>
                    <a:pt x="10503507" y="105757"/>
                  </a:lnTo>
                  <a:lnTo>
                    <a:pt x="10506075" y="131572"/>
                  </a:lnTo>
                  <a:lnTo>
                    <a:pt x="10506075" y="6602476"/>
                  </a:lnTo>
                  <a:lnTo>
                    <a:pt x="10496010" y="6652853"/>
                  </a:lnTo>
                  <a:lnTo>
                    <a:pt x="10467466" y="6695554"/>
                  </a:lnTo>
                  <a:lnTo>
                    <a:pt x="10424779" y="6724091"/>
                  </a:lnTo>
                  <a:lnTo>
                    <a:pt x="10374376" y="6734111"/>
                  </a:lnTo>
                  <a:lnTo>
                    <a:pt x="131572" y="6734111"/>
                  </a:lnTo>
                  <a:lnTo>
                    <a:pt x="81168" y="6724091"/>
                  </a:lnTo>
                  <a:lnTo>
                    <a:pt x="38480" y="6695554"/>
                  </a:lnTo>
                  <a:lnTo>
                    <a:pt x="10001" y="6652853"/>
                  </a:lnTo>
                  <a:lnTo>
                    <a:pt x="0" y="6602476"/>
                  </a:lnTo>
                  <a:lnTo>
                    <a:pt x="0" y="131572"/>
                  </a:lnTo>
                  <a:lnTo>
                    <a:pt x="10001" y="81168"/>
                  </a:lnTo>
                  <a:lnTo>
                    <a:pt x="38480" y="38480"/>
                  </a:lnTo>
                  <a:lnTo>
                    <a:pt x="81168" y="10001"/>
                  </a:lnTo>
                  <a:lnTo>
                    <a:pt x="131572" y="0"/>
                  </a:lnTo>
                  <a:close/>
                </a:path>
              </a:pathLst>
            </a:custGeom>
            <a:ln w="28575">
              <a:solidFill>
                <a:srgbClr val="000000"/>
              </a:solidFill>
            </a:ln>
          </p:spPr>
          <p:txBody>
            <a:bodyPr wrap="square" lIns="0" tIns="0" rIns="0" bIns="0" rtlCol="0"/>
            <a:lstStyle/>
            <a:p>
              <a:endParaRPr/>
            </a:p>
          </p:txBody>
        </p:sp>
      </p:grpSp>
      <p:sp>
        <p:nvSpPr>
          <p:cNvPr id="9" name="object 9"/>
          <p:cNvSpPr txBox="1"/>
          <p:nvPr/>
        </p:nvSpPr>
        <p:spPr>
          <a:xfrm>
            <a:off x="10140950" y="1285874"/>
            <a:ext cx="3573145" cy="883919"/>
          </a:xfrm>
          <a:prstGeom prst="rect">
            <a:avLst/>
          </a:prstGeom>
        </p:spPr>
        <p:txBody>
          <a:bodyPr vert="horz" wrap="square" lIns="0" tIns="16510" rIns="0" bIns="0" rtlCol="0">
            <a:spAutoFit/>
          </a:bodyPr>
          <a:lstStyle/>
          <a:p>
            <a:pPr marL="12700">
              <a:lnSpc>
                <a:spcPct val="100000"/>
              </a:lnSpc>
              <a:spcBef>
                <a:spcPts val="130"/>
              </a:spcBef>
            </a:pPr>
            <a:r>
              <a:rPr sz="5600" b="1" spc="-165" dirty="0">
                <a:solidFill>
                  <a:srgbClr val="F8F8F8"/>
                </a:solidFill>
                <a:latin typeface="Tahoma"/>
                <a:cs typeface="Tahoma"/>
              </a:rPr>
              <a:t>USECASES</a:t>
            </a:r>
            <a:endParaRPr sz="5600">
              <a:latin typeface="Tahoma"/>
              <a:cs typeface="Tahoma"/>
            </a:endParaRPr>
          </a:p>
        </p:txBody>
      </p:sp>
      <p:sp>
        <p:nvSpPr>
          <p:cNvPr id="10" name="object 10"/>
          <p:cNvSpPr txBox="1"/>
          <p:nvPr/>
        </p:nvSpPr>
        <p:spPr>
          <a:xfrm>
            <a:off x="1159827" y="3837107"/>
            <a:ext cx="4478973" cy="4879862"/>
          </a:xfrm>
          <a:prstGeom prst="rect">
            <a:avLst/>
          </a:prstGeom>
        </p:spPr>
        <p:txBody>
          <a:bodyPr vert="horz" wrap="square" lIns="0" tIns="12065" rIns="0" bIns="0" rtlCol="0">
            <a:spAutoFit/>
          </a:bodyPr>
          <a:lstStyle/>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Python</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AI, ML ,ANN - Deep Learning resnet50</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TensorFlow</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NLP</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Web Technologies</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Django / Flask</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MongoDB</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AWS</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Wit.ai</a:t>
            </a:r>
          </a:p>
          <a:p>
            <a:pPr marL="469900" marR="5080" indent="-457200">
              <a:lnSpc>
                <a:spcPct val="118300"/>
              </a:lnSpc>
              <a:spcBef>
                <a:spcPts val="95"/>
              </a:spcBef>
              <a:buFont typeface="Arial" panose="020B0604020202020204" pitchFamily="34" charset="0"/>
              <a:buChar char="•"/>
            </a:pPr>
            <a:r>
              <a:rPr lang="en-IN" sz="2200" dirty="0">
                <a:solidFill>
                  <a:schemeClr val="bg1"/>
                </a:solidFill>
                <a:latin typeface="Verdana"/>
                <a:cs typeface="Verdana"/>
              </a:rPr>
              <a:t>all-MiniLM-L6-v2 sentence transformer</a:t>
            </a:r>
          </a:p>
        </p:txBody>
      </p:sp>
      <p:sp>
        <p:nvSpPr>
          <p:cNvPr id="11" name="object 11"/>
          <p:cNvSpPr txBox="1"/>
          <p:nvPr/>
        </p:nvSpPr>
        <p:spPr>
          <a:xfrm>
            <a:off x="6972363" y="3449289"/>
            <a:ext cx="9601200" cy="6194837"/>
          </a:xfrm>
          <a:prstGeom prst="rect">
            <a:avLst/>
          </a:prstGeom>
        </p:spPr>
        <p:txBody>
          <a:bodyPr vert="horz" wrap="square" lIns="0" tIns="12065" rIns="0" bIns="0" rtlCol="0">
            <a:spAutoFit/>
          </a:bodyPr>
          <a:lstStyle/>
          <a:p>
            <a:pPr algn="l">
              <a:buFont typeface="+mj-lt"/>
              <a:buAutoNum type="arabicPeriod"/>
            </a:pPr>
            <a:r>
              <a:rPr lang="en-US" sz="1600" b="1" i="0" dirty="0">
                <a:solidFill>
                  <a:srgbClr val="ECECEC"/>
                </a:solidFill>
                <a:effectLst/>
                <a:latin typeface="Söhne"/>
              </a:rPr>
              <a:t>Emergency Reporting</a:t>
            </a:r>
            <a:r>
              <a:rPr lang="en-US" sz="1600" b="0" i="0" dirty="0">
                <a:solidFill>
                  <a:srgbClr val="ECECEC"/>
                </a:solidFill>
                <a:effectLst/>
                <a:latin typeface="Söhne"/>
              </a:rPr>
              <a:t>: Allow users to report various emergencies such as fire accidents, medical emergencies, road accidents, natural disasters, etc., through the chatbot. Users can provide details such as location, type of emergency, and any additional information required for effective response.</a:t>
            </a:r>
          </a:p>
          <a:p>
            <a:pPr algn="l">
              <a:buFont typeface="+mj-lt"/>
              <a:buAutoNum type="arabicPeriod"/>
            </a:pPr>
            <a:r>
              <a:rPr lang="en-US" sz="1600" b="1" i="0" dirty="0">
                <a:solidFill>
                  <a:srgbClr val="ECECEC"/>
                </a:solidFill>
                <a:effectLst/>
                <a:latin typeface="Söhne"/>
              </a:rPr>
              <a:t>Evidence Submission</a:t>
            </a:r>
            <a:r>
              <a:rPr lang="en-US" sz="1600" b="0" i="0" dirty="0">
                <a:solidFill>
                  <a:srgbClr val="ECECEC"/>
                </a:solidFill>
                <a:effectLst/>
                <a:latin typeface="Söhne"/>
              </a:rPr>
              <a:t>: Enable users to upload images, videos, or documents as evidence accompanying their emergency reports. This can include photos of the accident scene, medical records, or any other relevant documentation to assist emergency responders in understanding the situation better.</a:t>
            </a:r>
          </a:p>
          <a:p>
            <a:pPr algn="l">
              <a:buFont typeface="+mj-lt"/>
              <a:buAutoNum type="arabicPeriod"/>
            </a:pPr>
            <a:r>
              <a:rPr lang="en-US" sz="1600" b="1" i="0" dirty="0">
                <a:solidFill>
                  <a:srgbClr val="ECECEC"/>
                </a:solidFill>
                <a:effectLst/>
                <a:latin typeface="Söhne"/>
              </a:rPr>
              <a:t>Real-Time Updates</a:t>
            </a:r>
            <a:r>
              <a:rPr lang="en-US" sz="1600" b="0" i="0" dirty="0">
                <a:solidFill>
                  <a:srgbClr val="ECECEC"/>
                </a:solidFill>
                <a:effectLst/>
                <a:latin typeface="Söhne"/>
              </a:rPr>
              <a:t>: Provide real-time updates to users regarding the status of their emergency report, such as confirmation of receipt, estimated response time, and any follow-up actions taken by emergency services.</a:t>
            </a:r>
          </a:p>
          <a:p>
            <a:pPr algn="l">
              <a:buFont typeface="+mj-lt"/>
              <a:buAutoNum type="arabicPeriod"/>
            </a:pPr>
            <a:r>
              <a:rPr lang="en-US" sz="1600" b="1" i="0" dirty="0">
                <a:solidFill>
                  <a:srgbClr val="ECECEC"/>
                </a:solidFill>
                <a:effectLst/>
                <a:latin typeface="Söhne"/>
              </a:rPr>
              <a:t>Emergency Preparedness Information</a:t>
            </a:r>
            <a:r>
              <a:rPr lang="en-US" sz="1600" b="0" i="0" dirty="0">
                <a:solidFill>
                  <a:srgbClr val="ECECEC"/>
                </a:solidFill>
                <a:effectLst/>
                <a:latin typeface="Söhne"/>
              </a:rPr>
              <a:t>: Offer users information and resources on emergency preparedness, including safety tips, evacuation procedures, and contact details for relevant emergency services.</a:t>
            </a:r>
          </a:p>
          <a:p>
            <a:pPr algn="l">
              <a:buFont typeface="+mj-lt"/>
              <a:buAutoNum type="arabicPeriod"/>
            </a:pPr>
            <a:r>
              <a:rPr lang="en-US" sz="1600" b="1" i="0" dirty="0">
                <a:solidFill>
                  <a:srgbClr val="ECECEC"/>
                </a:solidFill>
                <a:effectLst/>
                <a:latin typeface="Söhne"/>
              </a:rPr>
              <a:t>Language Translation</a:t>
            </a:r>
            <a:r>
              <a:rPr lang="en-US" sz="1600" b="0" i="0" dirty="0">
                <a:solidFill>
                  <a:srgbClr val="ECECEC"/>
                </a:solidFill>
                <a:effectLst/>
                <a:latin typeface="Söhne"/>
              </a:rPr>
              <a:t>: Support multilingual capabilities to cater to diverse user populations, ensuring that individuals who speak different languages can effectively communicate their emergencies and receive assistance.</a:t>
            </a:r>
          </a:p>
          <a:p>
            <a:pPr algn="l">
              <a:buFont typeface="+mj-lt"/>
              <a:buAutoNum type="arabicPeriod"/>
            </a:pPr>
            <a:r>
              <a:rPr lang="en-US" sz="1600" b="1" i="0" dirty="0">
                <a:solidFill>
                  <a:srgbClr val="ECECEC"/>
                </a:solidFill>
                <a:effectLst/>
                <a:latin typeface="Söhne"/>
              </a:rPr>
              <a:t>Anonymous Reporting</a:t>
            </a:r>
            <a:r>
              <a:rPr lang="en-US" sz="1600" b="0" i="0" dirty="0">
                <a:solidFill>
                  <a:srgbClr val="ECECEC"/>
                </a:solidFill>
                <a:effectLst/>
                <a:latin typeface="Söhne"/>
              </a:rPr>
              <a:t>: Allow users to report emergencies anonymously if they prefer not to disclose their identity, ensuring that individuals feel comfortable seeking help without fear of repercussions.</a:t>
            </a:r>
          </a:p>
          <a:p>
            <a:pPr algn="l">
              <a:buFont typeface="+mj-lt"/>
              <a:buAutoNum type="arabicPeriod"/>
            </a:pPr>
            <a:r>
              <a:rPr lang="en-US" sz="1600" b="1" i="0" dirty="0">
                <a:solidFill>
                  <a:srgbClr val="ECECEC"/>
                </a:solidFill>
                <a:effectLst/>
                <a:latin typeface="Söhne"/>
              </a:rPr>
              <a:t>Integration with Emergency Services</a:t>
            </a:r>
            <a:r>
              <a:rPr lang="en-US" sz="1600" b="0" i="0" dirty="0">
                <a:solidFill>
                  <a:srgbClr val="ECECEC"/>
                </a:solidFill>
                <a:effectLst/>
                <a:latin typeface="Söhne"/>
              </a:rPr>
              <a:t>: Integrate the chatbot with existing emergency response systems to automatically dispatch appropriate services based on the reported emergency type and location, improving response times and coordination.</a:t>
            </a:r>
          </a:p>
          <a:p>
            <a:pPr algn="l">
              <a:buFont typeface="+mj-lt"/>
              <a:buAutoNum type="arabicPeriod"/>
            </a:pPr>
            <a:r>
              <a:rPr lang="en-US" sz="1600" b="1" i="0" dirty="0">
                <a:solidFill>
                  <a:srgbClr val="ECECEC"/>
                </a:solidFill>
                <a:effectLst/>
                <a:latin typeface="Söhne"/>
              </a:rPr>
              <a:t>Community Engagement</a:t>
            </a:r>
            <a:r>
              <a:rPr lang="en-US" sz="1600" b="0" i="0" dirty="0">
                <a:solidFill>
                  <a:srgbClr val="ECECEC"/>
                </a:solidFill>
                <a:effectLst/>
                <a:latin typeface="Söhne"/>
              </a:rPr>
              <a:t>: Foster community engagement by enabling users to share emergency preparedness tips, safety advice, and personal experiences with others through the chatbot platform, creating a supportive and informed community.</a:t>
            </a:r>
          </a:p>
          <a:p>
            <a:pPr algn="l">
              <a:buFont typeface="+mj-lt"/>
              <a:buAutoNum type="arabicPeriod"/>
            </a:pPr>
            <a:endParaRPr lang="en-US" sz="1600" dirty="0">
              <a:solidFill>
                <a:srgbClr val="ECECEC"/>
              </a:solidFill>
              <a:latin typeface="Söhne"/>
            </a:endParaRPr>
          </a:p>
          <a:p>
            <a:pPr algn="l"/>
            <a:r>
              <a:rPr lang="en-US" sz="1600" b="0" i="0" dirty="0">
                <a:solidFill>
                  <a:srgbClr val="ECECEC"/>
                </a:solidFill>
                <a:effectLst/>
                <a:latin typeface="Söhne"/>
              </a:rPr>
              <a:t>	These use cases demonstrate the versatility and potential impact of the chatbot solution in enhancing emergency reporting and response processes, improving user experience, and ultimately contributing to safer and more resilient communities.</a:t>
            </a:r>
          </a:p>
          <a:p>
            <a:pPr marL="12700" marR="5080" indent="9525">
              <a:lnSpc>
                <a:spcPct val="118300"/>
              </a:lnSpc>
              <a:spcBef>
                <a:spcPts val="95"/>
              </a:spcBef>
            </a:pPr>
            <a:endParaRPr sz="1600" dirty="0">
              <a:latin typeface="Verdana"/>
              <a:cs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033462" y="1966848"/>
            <a:ext cx="11996738" cy="7649209"/>
            <a:chOff x="1033462" y="1966848"/>
            <a:chExt cx="16230600" cy="7649209"/>
          </a:xfrm>
        </p:grpSpPr>
        <p:sp>
          <p:nvSpPr>
            <p:cNvPr id="3" name="object 3"/>
            <p:cNvSpPr/>
            <p:nvPr/>
          </p:nvSpPr>
          <p:spPr>
            <a:xfrm>
              <a:off x="1033462" y="1966848"/>
              <a:ext cx="16230600" cy="7649209"/>
            </a:xfrm>
            <a:custGeom>
              <a:avLst/>
              <a:gdLst/>
              <a:ahLst/>
              <a:cxnLst/>
              <a:rect l="l" t="t" r="r" b="b"/>
              <a:pathLst>
                <a:path w="16230600" h="7649209">
                  <a:moveTo>
                    <a:pt x="16145446" y="0"/>
                  </a:moveTo>
                  <a:lnTo>
                    <a:pt x="85128" y="0"/>
                  </a:lnTo>
                  <a:lnTo>
                    <a:pt x="51992" y="6707"/>
                  </a:lnTo>
                  <a:lnTo>
                    <a:pt x="24933" y="24987"/>
                  </a:lnTo>
                  <a:lnTo>
                    <a:pt x="6689" y="52077"/>
                  </a:lnTo>
                  <a:lnTo>
                    <a:pt x="0" y="85217"/>
                  </a:lnTo>
                  <a:lnTo>
                    <a:pt x="0" y="7563497"/>
                  </a:lnTo>
                  <a:lnTo>
                    <a:pt x="6689" y="7596635"/>
                  </a:lnTo>
                  <a:lnTo>
                    <a:pt x="24933" y="7623698"/>
                  </a:lnTo>
                  <a:lnTo>
                    <a:pt x="51992" y="7641946"/>
                  </a:lnTo>
                  <a:lnTo>
                    <a:pt x="85128" y="7648638"/>
                  </a:lnTo>
                  <a:lnTo>
                    <a:pt x="16145446" y="7648638"/>
                  </a:lnTo>
                  <a:lnTo>
                    <a:pt x="16178565" y="7641946"/>
                  </a:lnTo>
                  <a:lnTo>
                    <a:pt x="16205612" y="7623698"/>
                  </a:lnTo>
                  <a:lnTo>
                    <a:pt x="16223849" y="7596635"/>
                  </a:lnTo>
                  <a:lnTo>
                    <a:pt x="16230536" y="7563497"/>
                  </a:lnTo>
                  <a:lnTo>
                    <a:pt x="16230536" y="85217"/>
                  </a:lnTo>
                  <a:lnTo>
                    <a:pt x="16223849" y="52077"/>
                  </a:lnTo>
                  <a:lnTo>
                    <a:pt x="16205612" y="24987"/>
                  </a:lnTo>
                  <a:lnTo>
                    <a:pt x="16178565" y="6707"/>
                  </a:lnTo>
                  <a:lnTo>
                    <a:pt x="16145446" y="0"/>
                  </a:lnTo>
                  <a:close/>
                </a:path>
              </a:pathLst>
            </a:custGeom>
            <a:solidFill>
              <a:srgbClr val="440C52">
                <a:alpha val="78823"/>
              </a:srgbClr>
            </a:solidFill>
          </p:spPr>
          <p:txBody>
            <a:bodyPr wrap="square" lIns="0" tIns="0" rIns="0" bIns="0" rtlCol="0"/>
            <a:lstStyle/>
            <a:p>
              <a:endParaRPr/>
            </a:p>
          </p:txBody>
        </p:sp>
        <p:sp>
          <p:nvSpPr>
            <p:cNvPr id="4" name="object 4"/>
            <p:cNvSpPr/>
            <p:nvPr/>
          </p:nvSpPr>
          <p:spPr>
            <a:xfrm>
              <a:off x="1033462" y="1966848"/>
              <a:ext cx="16230600" cy="7649209"/>
            </a:xfrm>
            <a:custGeom>
              <a:avLst/>
              <a:gdLst/>
              <a:ahLst/>
              <a:cxnLst/>
              <a:rect l="l" t="t" r="r" b="b"/>
              <a:pathLst>
                <a:path w="16230600" h="7649209">
                  <a:moveTo>
                    <a:pt x="85128" y="0"/>
                  </a:moveTo>
                  <a:lnTo>
                    <a:pt x="16145446" y="0"/>
                  </a:lnTo>
                  <a:lnTo>
                    <a:pt x="16178565" y="6707"/>
                  </a:lnTo>
                  <a:lnTo>
                    <a:pt x="16205612" y="24987"/>
                  </a:lnTo>
                  <a:lnTo>
                    <a:pt x="16223849" y="52077"/>
                  </a:lnTo>
                  <a:lnTo>
                    <a:pt x="16230536" y="85217"/>
                  </a:lnTo>
                  <a:lnTo>
                    <a:pt x="16230536" y="7563497"/>
                  </a:lnTo>
                  <a:lnTo>
                    <a:pt x="16223849" y="7596635"/>
                  </a:lnTo>
                  <a:lnTo>
                    <a:pt x="16205612" y="7623698"/>
                  </a:lnTo>
                  <a:lnTo>
                    <a:pt x="16178565" y="7641946"/>
                  </a:lnTo>
                  <a:lnTo>
                    <a:pt x="16145446" y="7648638"/>
                  </a:lnTo>
                  <a:lnTo>
                    <a:pt x="85128" y="7648638"/>
                  </a:lnTo>
                  <a:lnTo>
                    <a:pt x="51992" y="7641946"/>
                  </a:lnTo>
                  <a:lnTo>
                    <a:pt x="24933" y="7623698"/>
                  </a:lnTo>
                  <a:lnTo>
                    <a:pt x="6689" y="7596635"/>
                  </a:lnTo>
                  <a:lnTo>
                    <a:pt x="0" y="7563497"/>
                  </a:lnTo>
                  <a:lnTo>
                    <a:pt x="0" y="85217"/>
                  </a:lnTo>
                  <a:lnTo>
                    <a:pt x="6689" y="52077"/>
                  </a:lnTo>
                  <a:lnTo>
                    <a:pt x="24933" y="24987"/>
                  </a:lnTo>
                  <a:lnTo>
                    <a:pt x="51992" y="6707"/>
                  </a:lnTo>
                  <a:lnTo>
                    <a:pt x="85128" y="0"/>
                  </a:lnTo>
                  <a:close/>
                </a:path>
              </a:pathLst>
            </a:custGeom>
            <a:ln w="28575">
              <a:solidFill>
                <a:srgbClr val="000000"/>
              </a:solidFill>
            </a:ln>
          </p:spPr>
          <p:txBody>
            <a:bodyPr wrap="square" lIns="0" tIns="0" rIns="0" bIns="0" rtlCol="0"/>
            <a:lstStyle/>
            <a:p>
              <a:endParaRPr/>
            </a:p>
          </p:txBody>
        </p:sp>
      </p:grpSp>
      <p:sp>
        <p:nvSpPr>
          <p:cNvPr id="5" name="object 5"/>
          <p:cNvSpPr txBox="1">
            <a:spLocks noGrp="1"/>
          </p:cNvSpPr>
          <p:nvPr>
            <p:ph type="title"/>
          </p:nvPr>
        </p:nvSpPr>
        <p:spPr>
          <a:xfrm>
            <a:off x="-2209800" y="495300"/>
            <a:ext cx="14305280" cy="878446"/>
          </a:xfrm>
          <a:prstGeom prst="rect">
            <a:avLst/>
          </a:prstGeom>
        </p:spPr>
        <p:txBody>
          <a:bodyPr vert="horz" wrap="square" lIns="0" tIns="16510" rIns="0" bIns="0" rtlCol="0">
            <a:spAutoFit/>
          </a:bodyPr>
          <a:lstStyle/>
          <a:p>
            <a:pPr marL="3070860">
              <a:lnSpc>
                <a:spcPct val="100000"/>
              </a:lnSpc>
              <a:spcBef>
                <a:spcPts val="130"/>
              </a:spcBef>
            </a:pPr>
            <a:r>
              <a:rPr lang="en-IN" spc="-350" dirty="0"/>
              <a:t>Relevance and USP</a:t>
            </a:r>
            <a:endParaRPr spc="-350" dirty="0"/>
          </a:p>
        </p:txBody>
      </p:sp>
      <p:sp>
        <p:nvSpPr>
          <p:cNvPr id="6" name="object 6"/>
          <p:cNvSpPr txBox="1"/>
          <p:nvPr/>
        </p:nvSpPr>
        <p:spPr>
          <a:xfrm>
            <a:off x="2209800" y="2924385"/>
            <a:ext cx="9144000" cy="5734134"/>
          </a:xfrm>
          <a:prstGeom prst="rect">
            <a:avLst/>
          </a:prstGeom>
        </p:spPr>
        <p:txBody>
          <a:bodyPr vert="horz" wrap="square" lIns="0" tIns="12700" rIns="0" bIns="0" rtlCol="0">
            <a:spAutoFit/>
          </a:bodyPr>
          <a:lstStyle/>
          <a:p>
            <a:pPr marL="12700" marR="5080" indent="2540" algn="ctr">
              <a:lnSpc>
                <a:spcPct val="116799"/>
              </a:lnSpc>
              <a:spcBef>
                <a:spcPts val="100"/>
              </a:spcBef>
            </a:pPr>
            <a:r>
              <a:rPr lang="en-US" sz="3200" b="0" i="0" dirty="0">
                <a:solidFill>
                  <a:srgbClr val="ECECEC"/>
                </a:solidFill>
                <a:effectLst/>
                <a:latin typeface="Söhne"/>
              </a:rPr>
              <a:t>What makes this project unique is its focus on integrating multimedia capabilities (such as image and file uploads) into the emergency reporting process. This allows users to provide tangible evidence alongside their reports, facilitating quicker and more informed responses from emergency services. Additionally, the chatbot's conversational interface and real-time updates enhance user experience and engagement, distinguishing it from traditional emergency reporting systems.</a:t>
            </a:r>
            <a:endParaRPr sz="3000" dirty="0">
              <a:latin typeface="Verdana"/>
              <a:cs typeface="Verdana"/>
            </a:endParaRPr>
          </a:p>
        </p:txBody>
      </p:sp>
      <p:sp>
        <p:nvSpPr>
          <p:cNvPr id="8" name="TextBox 7">
            <a:extLst>
              <a:ext uri="{FF2B5EF4-FFF2-40B4-BE49-F238E27FC236}">
                <a16:creationId xmlns:a16="http://schemas.microsoft.com/office/drawing/2014/main" id="{716E9216-5995-BCFC-C1E3-46DAD33439A8}"/>
              </a:ext>
            </a:extLst>
          </p:cNvPr>
          <p:cNvSpPr txBox="1"/>
          <p:nvPr/>
        </p:nvSpPr>
        <p:spPr>
          <a:xfrm>
            <a:off x="13003161" y="6230073"/>
            <a:ext cx="5029200" cy="523220"/>
          </a:xfrm>
          <a:prstGeom prst="rect">
            <a:avLst/>
          </a:prstGeom>
          <a:noFill/>
        </p:spPr>
        <p:txBody>
          <a:bodyPr wrap="square" rtlCol="0">
            <a:spAutoFit/>
          </a:bodyPr>
          <a:lstStyle/>
          <a:p>
            <a:r>
              <a:rPr lang="en-IN" sz="2800" b="1" dirty="0">
                <a:solidFill>
                  <a:schemeClr val="bg1"/>
                </a:solidFill>
              </a:rPr>
              <a:t>   Dependencies</a:t>
            </a:r>
          </a:p>
        </p:txBody>
      </p:sp>
      <p:grpSp>
        <p:nvGrpSpPr>
          <p:cNvPr id="9" name="object 2">
            <a:extLst>
              <a:ext uri="{FF2B5EF4-FFF2-40B4-BE49-F238E27FC236}">
                <a16:creationId xmlns:a16="http://schemas.microsoft.com/office/drawing/2014/main" id="{1CB25DE8-DF79-296D-7FF7-14B811789B24}"/>
              </a:ext>
            </a:extLst>
          </p:cNvPr>
          <p:cNvGrpSpPr/>
          <p:nvPr/>
        </p:nvGrpSpPr>
        <p:grpSpPr>
          <a:xfrm>
            <a:off x="13219470" y="6749607"/>
            <a:ext cx="4793225" cy="2833266"/>
            <a:chOff x="1033462" y="1966848"/>
            <a:chExt cx="16230600" cy="7649209"/>
          </a:xfrm>
        </p:grpSpPr>
        <p:sp>
          <p:nvSpPr>
            <p:cNvPr id="10" name="object 3">
              <a:extLst>
                <a:ext uri="{FF2B5EF4-FFF2-40B4-BE49-F238E27FC236}">
                  <a16:creationId xmlns:a16="http://schemas.microsoft.com/office/drawing/2014/main" id="{B7C8135A-4673-22ED-BF5B-A59752579CB1}"/>
                </a:ext>
              </a:extLst>
            </p:cNvPr>
            <p:cNvSpPr/>
            <p:nvPr/>
          </p:nvSpPr>
          <p:spPr>
            <a:xfrm>
              <a:off x="1033462" y="1966848"/>
              <a:ext cx="16230600" cy="7649209"/>
            </a:xfrm>
            <a:custGeom>
              <a:avLst/>
              <a:gdLst/>
              <a:ahLst/>
              <a:cxnLst/>
              <a:rect l="l" t="t" r="r" b="b"/>
              <a:pathLst>
                <a:path w="16230600" h="7649209">
                  <a:moveTo>
                    <a:pt x="16145446" y="0"/>
                  </a:moveTo>
                  <a:lnTo>
                    <a:pt x="85128" y="0"/>
                  </a:lnTo>
                  <a:lnTo>
                    <a:pt x="51992" y="6707"/>
                  </a:lnTo>
                  <a:lnTo>
                    <a:pt x="24933" y="24987"/>
                  </a:lnTo>
                  <a:lnTo>
                    <a:pt x="6689" y="52077"/>
                  </a:lnTo>
                  <a:lnTo>
                    <a:pt x="0" y="85217"/>
                  </a:lnTo>
                  <a:lnTo>
                    <a:pt x="0" y="7563497"/>
                  </a:lnTo>
                  <a:lnTo>
                    <a:pt x="6689" y="7596635"/>
                  </a:lnTo>
                  <a:lnTo>
                    <a:pt x="24933" y="7623698"/>
                  </a:lnTo>
                  <a:lnTo>
                    <a:pt x="51992" y="7641946"/>
                  </a:lnTo>
                  <a:lnTo>
                    <a:pt x="85128" y="7648638"/>
                  </a:lnTo>
                  <a:lnTo>
                    <a:pt x="16145446" y="7648638"/>
                  </a:lnTo>
                  <a:lnTo>
                    <a:pt x="16178565" y="7641946"/>
                  </a:lnTo>
                  <a:lnTo>
                    <a:pt x="16205612" y="7623698"/>
                  </a:lnTo>
                  <a:lnTo>
                    <a:pt x="16223849" y="7596635"/>
                  </a:lnTo>
                  <a:lnTo>
                    <a:pt x="16230536" y="7563497"/>
                  </a:lnTo>
                  <a:lnTo>
                    <a:pt x="16230536" y="85217"/>
                  </a:lnTo>
                  <a:lnTo>
                    <a:pt x="16223849" y="52077"/>
                  </a:lnTo>
                  <a:lnTo>
                    <a:pt x="16205612" y="24987"/>
                  </a:lnTo>
                  <a:lnTo>
                    <a:pt x="16178565" y="6707"/>
                  </a:lnTo>
                  <a:lnTo>
                    <a:pt x="16145446" y="0"/>
                  </a:lnTo>
                  <a:close/>
                </a:path>
              </a:pathLst>
            </a:custGeom>
            <a:solidFill>
              <a:srgbClr val="440C52">
                <a:alpha val="78823"/>
              </a:srgbClr>
            </a:solidFill>
          </p:spPr>
          <p:txBody>
            <a:bodyPr wrap="square" lIns="0" tIns="0" rIns="0" bIns="0" rtlCol="0"/>
            <a:lstStyle/>
            <a:p>
              <a:endParaRPr/>
            </a:p>
          </p:txBody>
        </p:sp>
        <p:sp>
          <p:nvSpPr>
            <p:cNvPr id="11" name="object 4">
              <a:extLst>
                <a:ext uri="{FF2B5EF4-FFF2-40B4-BE49-F238E27FC236}">
                  <a16:creationId xmlns:a16="http://schemas.microsoft.com/office/drawing/2014/main" id="{37927811-452C-9DD5-AF64-2822909B64E0}"/>
                </a:ext>
              </a:extLst>
            </p:cNvPr>
            <p:cNvSpPr/>
            <p:nvPr/>
          </p:nvSpPr>
          <p:spPr>
            <a:xfrm>
              <a:off x="1033462" y="1966848"/>
              <a:ext cx="16230600" cy="7649209"/>
            </a:xfrm>
            <a:custGeom>
              <a:avLst/>
              <a:gdLst/>
              <a:ahLst/>
              <a:cxnLst/>
              <a:rect l="l" t="t" r="r" b="b"/>
              <a:pathLst>
                <a:path w="16230600" h="7649209">
                  <a:moveTo>
                    <a:pt x="85128" y="0"/>
                  </a:moveTo>
                  <a:lnTo>
                    <a:pt x="16145446" y="0"/>
                  </a:lnTo>
                  <a:lnTo>
                    <a:pt x="16178565" y="6707"/>
                  </a:lnTo>
                  <a:lnTo>
                    <a:pt x="16205612" y="24987"/>
                  </a:lnTo>
                  <a:lnTo>
                    <a:pt x="16223849" y="52077"/>
                  </a:lnTo>
                  <a:lnTo>
                    <a:pt x="16230536" y="85217"/>
                  </a:lnTo>
                  <a:lnTo>
                    <a:pt x="16230536" y="7563497"/>
                  </a:lnTo>
                  <a:lnTo>
                    <a:pt x="16223849" y="7596635"/>
                  </a:lnTo>
                  <a:lnTo>
                    <a:pt x="16205612" y="7623698"/>
                  </a:lnTo>
                  <a:lnTo>
                    <a:pt x="16178565" y="7641946"/>
                  </a:lnTo>
                  <a:lnTo>
                    <a:pt x="16145446" y="7648638"/>
                  </a:lnTo>
                  <a:lnTo>
                    <a:pt x="85128" y="7648638"/>
                  </a:lnTo>
                  <a:lnTo>
                    <a:pt x="51992" y="7641946"/>
                  </a:lnTo>
                  <a:lnTo>
                    <a:pt x="24933" y="7623698"/>
                  </a:lnTo>
                  <a:lnTo>
                    <a:pt x="6689" y="7596635"/>
                  </a:lnTo>
                  <a:lnTo>
                    <a:pt x="0" y="7563497"/>
                  </a:lnTo>
                  <a:lnTo>
                    <a:pt x="0" y="85217"/>
                  </a:lnTo>
                  <a:lnTo>
                    <a:pt x="6689" y="52077"/>
                  </a:lnTo>
                  <a:lnTo>
                    <a:pt x="24933" y="24987"/>
                  </a:lnTo>
                  <a:lnTo>
                    <a:pt x="51992" y="6707"/>
                  </a:lnTo>
                  <a:lnTo>
                    <a:pt x="85128" y="0"/>
                  </a:lnTo>
                  <a:close/>
                </a:path>
              </a:pathLst>
            </a:custGeom>
            <a:ln w="28575">
              <a:solidFill>
                <a:srgbClr val="000000"/>
              </a:solidFill>
            </a:ln>
          </p:spPr>
          <p:txBody>
            <a:bodyPr wrap="square" lIns="0" tIns="0" rIns="0" bIns="0" rtlCol="0"/>
            <a:lstStyle/>
            <a:p>
              <a:endParaRPr/>
            </a:p>
          </p:txBody>
        </p:sp>
      </p:grpSp>
      <p:sp>
        <p:nvSpPr>
          <p:cNvPr id="12" name="object 6">
            <a:extLst>
              <a:ext uri="{FF2B5EF4-FFF2-40B4-BE49-F238E27FC236}">
                <a16:creationId xmlns:a16="http://schemas.microsoft.com/office/drawing/2014/main" id="{2EAEBB96-503C-807E-4274-A7674B50B8F5}"/>
              </a:ext>
            </a:extLst>
          </p:cNvPr>
          <p:cNvSpPr txBox="1"/>
          <p:nvPr/>
        </p:nvSpPr>
        <p:spPr>
          <a:xfrm>
            <a:off x="13384161" y="7058958"/>
            <a:ext cx="4267200" cy="2181431"/>
          </a:xfrm>
          <a:prstGeom prst="rect">
            <a:avLst/>
          </a:prstGeom>
        </p:spPr>
        <p:txBody>
          <a:bodyPr vert="horz" wrap="square" lIns="0" tIns="12700" rIns="0" bIns="0" rtlCol="0">
            <a:spAutoFit/>
          </a:bodyPr>
          <a:lstStyle/>
          <a:p>
            <a:pPr marL="469900" marR="5080" indent="-457200" algn="l">
              <a:lnSpc>
                <a:spcPct val="116799"/>
              </a:lnSpc>
              <a:spcBef>
                <a:spcPts val="100"/>
              </a:spcBef>
              <a:buAutoNum type="arabicPeriod"/>
            </a:pPr>
            <a:r>
              <a:rPr lang="en-US" sz="2400" b="0" i="0" dirty="0">
                <a:solidFill>
                  <a:srgbClr val="ECECEC"/>
                </a:solidFill>
                <a:effectLst/>
                <a:latin typeface="Söhne"/>
              </a:rPr>
              <a:t>Accuracy of NLP Algorithms</a:t>
            </a:r>
          </a:p>
          <a:p>
            <a:pPr marL="469900" marR="5080" indent="-457200" algn="l">
              <a:lnSpc>
                <a:spcPct val="116799"/>
              </a:lnSpc>
              <a:spcBef>
                <a:spcPts val="100"/>
              </a:spcBef>
              <a:buAutoNum type="arabicPeriod"/>
            </a:pPr>
            <a:r>
              <a:rPr lang="en-US" sz="2400" dirty="0">
                <a:solidFill>
                  <a:srgbClr val="ECECEC"/>
                </a:solidFill>
                <a:latin typeface="Söhne"/>
                <a:cs typeface="Verdana"/>
              </a:rPr>
              <a:t>File Data Extraction</a:t>
            </a:r>
          </a:p>
          <a:p>
            <a:pPr marL="469900" marR="5080" indent="-457200" algn="l">
              <a:lnSpc>
                <a:spcPct val="116799"/>
              </a:lnSpc>
              <a:spcBef>
                <a:spcPts val="100"/>
              </a:spcBef>
              <a:buAutoNum type="arabicPeriod"/>
            </a:pPr>
            <a:r>
              <a:rPr lang="en-US" sz="2400" dirty="0">
                <a:solidFill>
                  <a:srgbClr val="ECECEC"/>
                </a:solidFill>
                <a:latin typeface="Söhne"/>
                <a:cs typeface="Verdana"/>
              </a:rPr>
              <a:t>Integration with Emergency Services</a:t>
            </a:r>
          </a:p>
          <a:p>
            <a:pPr marL="469900" marR="5080" indent="-457200" algn="l">
              <a:lnSpc>
                <a:spcPct val="116799"/>
              </a:lnSpc>
              <a:spcBef>
                <a:spcPts val="100"/>
              </a:spcBef>
              <a:buAutoNum type="arabicPeriod"/>
            </a:pPr>
            <a:r>
              <a:rPr lang="en-US" sz="2400" dirty="0">
                <a:solidFill>
                  <a:srgbClr val="ECECEC"/>
                </a:solidFill>
                <a:latin typeface="Söhne"/>
                <a:cs typeface="Verdana"/>
              </a:rPr>
              <a:t>Data Security and Privacy </a:t>
            </a:r>
            <a:endParaRPr sz="2400" dirty="0">
              <a:latin typeface="Verdana"/>
              <a:cs typeface="Verdan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38100"/>
            <a:ext cx="18288000" cy="10287000"/>
            <a:chOff x="0" y="0"/>
            <a:chExt cx="18288000" cy="10287000"/>
          </a:xfrm>
        </p:grpSpPr>
        <p:pic>
          <p:nvPicPr>
            <p:cNvPr id="3" name="object 3"/>
            <p:cNvPicPr/>
            <p:nvPr/>
          </p:nvPicPr>
          <p:blipFill>
            <a:blip r:embed="rId2" cstate="print"/>
            <a:stretch>
              <a:fillRect/>
            </a:stretch>
          </p:blipFill>
          <p:spPr>
            <a:xfrm>
              <a:off x="0" y="38096"/>
              <a:ext cx="18287999" cy="10248900"/>
            </a:xfrm>
            <a:prstGeom prst="rect">
              <a:avLst/>
            </a:prstGeom>
          </p:spPr>
        </p:pic>
        <p:pic>
          <p:nvPicPr>
            <p:cNvPr id="4" name="object 4"/>
            <p:cNvPicPr/>
            <p:nvPr/>
          </p:nvPicPr>
          <p:blipFill>
            <a:blip r:embed="rId3" cstate="print"/>
            <a:stretch>
              <a:fillRect/>
            </a:stretch>
          </p:blipFill>
          <p:spPr>
            <a:xfrm>
              <a:off x="9721214" y="0"/>
              <a:ext cx="8566785" cy="8867267"/>
            </a:xfrm>
            <a:prstGeom prst="rect">
              <a:avLst/>
            </a:prstGeom>
          </p:spPr>
        </p:pic>
      </p:grpSp>
      <p:sp>
        <p:nvSpPr>
          <p:cNvPr id="5" name="object 5"/>
          <p:cNvSpPr txBox="1"/>
          <p:nvPr/>
        </p:nvSpPr>
        <p:spPr>
          <a:xfrm>
            <a:off x="12273915" y="8589962"/>
            <a:ext cx="4993640" cy="1089660"/>
          </a:xfrm>
          <a:prstGeom prst="rect">
            <a:avLst/>
          </a:prstGeom>
        </p:spPr>
        <p:txBody>
          <a:bodyPr vert="horz" wrap="square" lIns="0" tIns="16510" rIns="0" bIns="0" rtlCol="0">
            <a:spAutoFit/>
          </a:bodyPr>
          <a:lstStyle/>
          <a:p>
            <a:pPr marL="12700">
              <a:lnSpc>
                <a:spcPct val="100000"/>
              </a:lnSpc>
              <a:spcBef>
                <a:spcPts val="130"/>
              </a:spcBef>
            </a:pPr>
            <a:r>
              <a:rPr sz="6950" b="1" spc="-320" dirty="0">
                <a:solidFill>
                  <a:srgbClr val="F8F8F8"/>
                </a:solidFill>
                <a:latin typeface="Tahoma"/>
                <a:cs typeface="Tahoma"/>
              </a:rPr>
              <a:t>THANK</a:t>
            </a:r>
            <a:r>
              <a:rPr sz="6950" b="1" spc="-365" dirty="0">
                <a:solidFill>
                  <a:srgbClr val="F8F8F8"/>
                </a:solidFill>
                <a:latin typeface="Tahoma"/>
                <a:cs typeface="Tahoma"/>
              </a:rPr>
              <a:t> </a:t>
            </a:r>
            <a:r>
              <a:rPr sz="6950" b="1" spc="-330" dirty="0">
                <a:solidFill>
                  <a:srgbClr val="F8F8F8"/>
                </a:solidFill>
                <a:latin typeface="Tahoma"/>
                <a:cs typeface="Tahoma"/>
              </a:rPr>
              <a:t>YOU</a:t>
            </a:r>
            <a:endParaRPr sz="6950">
              <a:latin typeface="Tahoma"/>
              <a:cs typeface="Tahoma"/>
            </a:endParaRPr>
          </a:p>
        </p:txBody>
      </p:sp>
      <p:sp>
        <p:nvSpPr>
          <p:cNvPr id="6" name="object 6"/>
          <p:cNvSpPr txBox="1"/>
          <p:nvPr/>
        </p:nvSpPr>
        <p:spPr>
          <a:xfrm>
            <a:off x="882650" y="1666015"/>
            <a:ext cx="4993640" cy="7452297"/>
          </a:xfrm>
          <a:prstGeom prst="rect">
            <a:avLst/>
          </a:prstGeom>
        </p:spPr>
        <p:txBody>
          <a:bodyPr vert="horz" wrap="square" lIns="0" tIns="78105" rIns="0" bIns="0" rtlCol="0">
            <a:spAutoFit/>
          </a:bodyPr>
          <a:lstStyle/>
          <a:p>
            <a:pPr marL="31750">
              <a:lnSpc>
                <a:spcPct val="100000"/>
              </a:lnSpc>
              <a:spcBef>
                <a:spcPts val="615"/>
              </a:spcBef>
            </a:pPr>
            <a:r>
              <a:rPr sz="2750" b="1" u="sng" dirty="0">
                <a:solidFill>
                  <a:srgbClr val="F8F8F8"/>
                </a:solidFill>
                <a:latin typeface="Trebuchet MS"/>
                <a:cs typeface="Trebuchet MS"/>
              </a:rPr>
              <a:t>Team</a:t>
            </a:r>
            <a:r>
              <a:rPr sz="2750" b="1" u="sng" spc="5" dirty="0">
                <a:solidFill>
                  <a:srgbClr val="F8F8F8"/>
                </a:solidFill>
                <a:latin typeface="Trebuchet MS"/>
                <a:cs typeface="Trebuchet MS"/>
              </a:rPr>
              <a:t> </a:t>
            </a:r>
            <a:r>
              <a:rPr sz="2750" b="1" u="sng" spc="-20" dirty="0">
                <a:solidFill>
                  <a:srgbClr val="F8F8F8"/>
                </a:solidFill>
                <a:latin typeface="Trebuchet MS"/>
                <a:cs typeface="Trebuchet MS"/>
              </a:rPr>
              <a:t>Lead</a:t>
            </a:r>
            <a:endParaRPr sz="2750" u="sng" dirty="0">
              <a:latin typeface="Trebuchet MS"/>
              <a:cs typeface="Trebuchet MS"/>
            </a:endParaRPr>
          </a:p>
          <a:p>
            <a:pPr marL="31750">
              <a:lnSpc>
                <a:spcPct val="100000"/>
              </a:lnSpc>
              <a:spcBef>
                <a:spcPts val="430"/>
              </a:spcBef>
            </a:pPr>
            <a:r>
              <a:rPr sz="2400" b="1" spc="-10" dirty="0">
                <a:solidFill>
                  <a:srgbClr val="F8F8F8"/>
                </a:solidFill>
                <a:latin typeface="Tahoma"/>
                <a:cs typeface="Tahoma"/>
              </a:rPr>
              <a:t>Name:</a:t>
            </a:r>
            <a:r>
              <a:rPr lang="en-IN" sz="2400" b="1" spc="-10" dirty="0">
                <a:solidFill>
                  <a:srgbClr val="F8F8F8"/>
                </a:solidFill>
                <a:latin typeface="Tahoma"/>
                <a:cs typeface="Tahoma"/>
              </a:rPr>
              <a:t> JAYANTH G.</a:t>
            </a:r>
            <a:endParaRPr sz="2400" dirty="0">
              <a:latin typeface="Tahoma"/>
              <a:cs typeface="Tahoma"/>
            </a:endParaRPr>
          </a:p>
          <a:p>
            <a:pPr marL="31750" marR="499109">
              <a:lnSpc>
                <a:spcPct val="117300"/>
              </a:lnSpc>
              <a:spcBef>
                <a:spcPts val="75"/>
              </a:spcBef>
            </a:pPr>
            <a:r>
              <a:rPr sz="2400" b="1" spc="-105" dirty="0">
                <a:solidFill>
                  <a:srgbClr val="F8F8F8"/>
                </a:solidFill>
                <a:latin typeface="Tahoma"/>
                <a:cs typeface="Tahoma"/>
              </a:rPr>
              <a:t>Phone</a:t>
            </a:r>
            <a:r>
              <a:rPr sz="2400" b="1" spc="-135" dirty="0">
                <a:solidFill>
                  <a:srgbClr val="F8F8F8"/>
                </a:solidFill>
                <a:latin typeface="Tahoma"/>
                <a:cs typeface="Tahoma"/>
              </a:rPr>
              <a:t> </a:t>
            </a:r>
            <a:r>
              <a:rPr sz="2400" b="1" spc="-100" dirty="0">
                <a:solidFill>
                  <a:srgbClr val="F8F8F8"/>
                </a:solidFill>
                <a:latin typeface="Tahoma"/>
                <a:cs typeface="Tahoma"/>
              </a:rPr>
              <a:t>Number:</a:t>
            </a:r>
            <a:r>
              <a:rPr lang="en-IN" sz="2400" b="1" spc="-100" dirty="0">
                <a:solidFill>
                  <a:srgbClr val="F8F8F8"/>
                </a:solidFill>
                <a:latin typeface="Tahoma"/>
                <a:cs typeface="Tahoma"/>
              </a:rPr>
              <a:t>  8919374748</a:t>
            </a:r>
            <a:r>
              <a:rPr sz="2400" b="1" spc="-100" dirty="0">
                <a:solidFill>
                  <a:srgbClr val="F8F8F8"/>
                </a:solidFill>
                <a:latin typeface="Tahoma"/>
                <a:cs typeface="Tahoma"/>
              </a:rPr>
              <a:t> </a:t>
            </a:r>
            <a:r>
              <a:rPr sz="2400" b="1" spc="-10" dirty="0">
                <a:solidFill>
                  <a:srgbClr val="F8F8F8"/>
                </a:solidFill>
                <a:latin typeface="Tahoma"/>
                <a:cs typeface="Tahoma"/>
              </a:rPr>
              <a:t>College:</a:t>
            </a:r>
            <a:r>
              <a:rPr lang="en-IN" sz="2400" b="1" spc="-10" dirty="0">
                <a:solidFill>
                  <a:srgbClr val="F8F8F8"/>
                </a:solidFill>
                <a:latin typeface="Tahoma"/>
                <a:cs typeface="Tahoma"/>
              </a:rPr>
              <a:t> CBIT</a:t>
            </a:r>
            <a:endParaRPr sz="2400" dirty="0">
              <a:latin typeface="Tahoma"/>
              <a:cs typeface="Tahoma"/>
            </a:endParaRPr>
          </a:p>
          <a:p>
            <a:pPr marL="31750">
              <a:lnSpc>
                <a:spcPct val="100000"/>
              </a:lnSpc>
              <a:spcBef>
                <a:spcPts val="1185"/>
              </a:spcBef>
            </a:pPr>
            <a:r>
              <a:rPr sz="2750" b="1" u="sng" dirty="0">
                <a:solidFill>
                  <a:srgbClr val="F8F8F8"/>
                </a:solidFill>
                <a:latin typeface="Trebuchet MS"/>
                <a:cs typeface="Trebuchet MS"/>
              </a:rPr>
              <a:t>Team</a:t>
            </a:r>
            <a:r>
              <a:rPr sz="2750" b="1" u="sng" spc="10" dirty="0">
                <a:solidFill>
                  <a:srgbClr val="F8F8F8"/>
                </a:solidFill>
                <a:latin typeface="Trebuchet MS"/>
                <a:cs typeface="Trebuchet MS"/>
              </a:rPr>
              <a:t> </a:t>
            </a:r>
            <a:r>
              <a:rPr sz="2750" b="1" u="sng" spc="55" dirty="0">
                <a:solidFill>
                  <a:srgbClr val="F8F8F8"/>
                </a:solidFill>
                <a:latin typeface="Trebuchet MS"/>
                <a:cs typeface="Trebuchet MS"/>
              </a:rPr>
              <a:t>Member-</a:t>
            </a:r>
            <a:r>
              <a:rPr sz="2750" b="1" u="sng" spc="-50" dirty="0">
                <a:solidFill>
                  <a:srgbClr val="F8F8F8"/>
                </a:solidFill>
                <a:latin typeface="Trebuchet MS"/>
                <a:cs typeface="Trebuchet MS"/>
              </a:rPr>
              <a:t>1</a:t>
            </a:r>
            <a:endParaRPr sz="2750" u="sng" dirty="0">
              <a:latin typeface="Trebuchet MS"/>
              <a:cs typeface="Trebuchet MS"/>
            </a:endParaRPr>
          </a:p>
          <a:p>
            <a:pPr marL="31750">
              <a:lnSpc>
                <a:spcPct val="100000"/>
              </a:lnSpc>
              <a:spcBef>
                <a:spcPts val="430"/>
              </a:spcBef>
            </a:pPr>
            <a:r>
              <a:rPr sz="2400" b="1" spc="-10" dirty="0">
                <a:solidFill>
                  <a:srgbClr val="F8F8F8"/>
                </a:solidFill>
                <a:latin typeface="Tahoma"/>
                <a:cs typeface="Tahoma"/>
              </a:rPr>
              <a:t>Name:</a:t>
            </a:r>
            <a:r>
              <a:rPr lang="en-IN" sz="2400" b="1" spc="-10" dirty="0">
                <a:solidFill>
                  <a:srgbClr val="F8F8F8"/>
                </a:solidFill>
                <a:latin typeface="Tahoma"/>
                <a:cs typeface="Tahoma"/>
              </a:rPr>
              <a:t> RUTHVIK VARMA</a:t>
            </a:r>
            <a:endParaRPr sz="2400" dirty="0">
              <a:latin typeface="Tahoma"/>
              <a:cs typeface="Tahoma"/>
            </a:endParaRPr>
          </a:p>
          <a:p>
            <a:pPr marL="31750" marR="499109">
              <a:lnSpc>
                <a:spcPct val="117300"/>
              </a:lnSpc>
              <a:spcBef>
                <a:spcPts val="75"/>
              </a:spcBef>
            </a:pPr>
            <a:r>
              <a:rPr sz="2400" b="1" spc="-105" dirty="0">
                <a:solidFill>
                  <a:srgbClr val="F8F8F8"/>
                </a:solidFill>
                <a:latin typeface="Tahoma"/>
                <a:cs typeface="Tahoma"/>
              </a:rPr>
              <a:t>Phone</a:t>
            </a:r>
            <a:r>
              <a:rPr sz="2400" b="1" spc="-135" dirty="0">
                <a:solidFill>
                  <a:srgbClr val="F8F8F8"/>
                </a:solidFill>
                <a:latin typeface="Tahoma"/>
                <a:cs typeface="Tahoma"/>
              </a:rPr>
              <a:t> </a:t>
            </a:r>
            <a:r>
              <a:rPr sz="2400" b="1" spc="-100" dirty="0">
                <a:solidFill>
                  <a:srgbClr val="F8F8F8"/>
                </a:solidFill>
                <a:latin typeface="Tahoma"/>
                <a:cs typeface="Tahoma"/>
              </a:rPr>
              <a:t>Number: </a:t>
            </a:r>
            <a:r>
              <a:rPr lang="en-IN" sz="2400" b="1" spc="-100" dirty="0">
                <a:solidFill>
                  <a:srgbClr val="F8F8F8"/>
                </a:solidFill>
                <a:latin typeface="Tahoma"/>
                <a:cs typeface="Tahoma"/>
              </a:rPr>
              <a:t>6301171512</a:t>
            </a:r>
          </a:p>
          <a:p>
            <a:pPr marL="31750" marR="499109">
              <a:lnSpc>
                <a:spcPct val="117300"/>
              </a:lnSpc>
              <a:spcBef>
                <a:spcPts val="75"/>
              </a:spcBef>
            </a:pPr>
            <a:r>
              <a:rPr sz="2400" b="1" spc="-10" dirty="0">
                <a:solidFill>
                  <a:srgbClr val="F8F8F8"/>
                </a:solidFill>
                <a:latin typeface="Tahoma"/>
                <a:cs typeface="Tahoma"/>
              </a:rPr>
              <a:t>College:</a:t>
            </a:r>
            <a:r>
              <a:rPr lang="en-IN" sz="2400" b="1" spc="-10" dirty="0">
                <a:solidFill>
                  <a:srgbClr val="F8F8F8"/>
                </a:solidFill>
                <a:latin typeface="Tahoma"/>
                <a:cs typeface="Tahoma"/>
              </a:rPr>
              <a:t> CBIT</a:t>
            </a:r>
            <a:endParaRPr sz="2400" dirty="0">
              <a:latin typeface="Tahoma"/>
              <a:cs typeface="Tahoma"/>
            </a:endParaRPr>
          </a:p>
          <a:p>
            <a:pPr marL="12700">
              <a:lnSpc>
                <a:spcPct val="100000"/>
              </a:lnSpc>
              <a:spcBef>
                <a:spcPts val="1185"/>
              </a:spcBef>
            </a:pPr>
            <a:r>
              <a:rPr sz="2750" b="1" u="sng" dirty="0">
                <a:solidFill>
                  <a:srgbClr val="F8F8F8"/>
                </a:solidFill>
                <a:latin typeface="Trebuchet MS"/>
                <a:cs typeface="Trebuchet MS"/>
              </a:rPr>
              <a:t>Team</a:t>
            </a:r>
            <a:r>
              <a:rPr sz="2750" b="1" u="sng" spc="10" dirty="0">
                <a:solidFill>
                  <a:srgbClr val="F8F8F8"/>
                </a:solidFill>
                <a:latin typeface="Trebuchet MS"/>
                <a:cs typeface="Trebuchet MS"/>
              </a:rPr>
              <a:t> </a:t>
            </a:r>
            <a:r>
              <a:rPr sz="2750" b="1" u="sng" spc="55" dirty="0">
                <a:solidFill>
                  <a:srgbClr val="F8F8F8"/>
                </a:solidFill>
                <a:latin typeface="Trebuchet MS"/>
                <a:cs typeface="Trebuchet MS"/>
              </a:rPr>
              <a:t>Member-</a:t>
            </a:r>
            <a:r>
              <a:rPr sz="2750" b="1" u="sng" spc="-50" dirty="0">
                <a:solidFill>
                  <a:srgbClr val="F8F8F8"/>
                </a:solidFill>
                <a:latin typeface="Trebuchet MS"/>
                <a:cs typeface="Trebuchet MS"/>
              </a:rPr>
              <a:t>2</a:t>
            </a:r>
            <a:endParaRPr sz="2750" u="sng" dirty="0">
              <a:latin typeface="Trebuchet MS"/>
              <a:cs typeface="Trebuchet MS"/>
            </a:endParaRPr>
          </a:p>
          <a:p>
            <a:pPr marL="12700">
              <a:lnSpc>
                <a:spcPct val="100000"/>
              </a:lnSpc>
              <a:spcBef>
                <a:spcPts val="425"/>
              </a:spcBef>
            </a:pPr>
            <a:r>
              <a:rPr sz="2400" b="1" spc="-10" dirty="0">
                <a:solidFill>
                  <a:srgbClr val="F8F8F8"/>
                </a:solidFill>
                <a:latin typeface="Tahoma"/>
                <a:cs typeface="Tahoma"/>
              </a:rPr>
              <a:t>Name:</a:t>
            </a:r>
            <a:r>
              <a:rPr lang="en-IN" sz="2400" b="1" spc="-10" dirty="0">
                <a:solidFill>
                  <a:srgbClr val="F8F8F8"/>
                </a:solidFill>
                <a:latin typeface="Tahoma"/>
                <a:cs typeface="Tahoma"/>
              </a:rPr>
              <a:t> C. RITHESH REDDY </a:t>
            </a:r>
            <a:endParaRPr sz="2400" dirty="0">
              <a:latin typeface="Tahoma"/>
              <a:cs typeface="Tahoma"/>
            </a:endParaRPr>
          </a:p>
          <a:p>
            <a:pPr marL="12700" marR="518795">
              <a:lnSpc>
                <a:spcPct val="117300"/>
              </a:lnSpc>
              <a:spcBef>
                <a:spcPts val="75"/>
              </a:spcBef>
            </a:pPr>
            <a:r>
              <a:rPr sz="2400" b="1" spc="-105" dirty="0">
                <a:solidFill>
                  <a:srgbClr val="F8F8F8"/>
                </a:solidFill>
                <a:latin typeface="Tahoma"/>
                <a:cs typeface="Tahoma"/>
              </a:rPr>
              <a:t>Phone</a:t>
            </a:r>
            <a:r>
              <a:rPr sz="2400" b="1" spc="-135" dirty="0">
                <a:solidFill>
                  <a:srgbClr val="F8F8F8"/>
                </a:solidFill>
                <a:latin typeface="Tahoma"/>
                <a:cs typeface="Tahoma"/>
              </a:rPr>
              <a:t> </a:t>
            </a:r>
            <a:r>
              <a:rPr sz="2400" b="1" spc="-100" dirty="0">
                <a:solidFill>
                  <a:srgbClr val="F8F8F8"/>
                </a:solidFill>
                <a:latin typeface="Tahoma"/>
                <a:cs typeface="Tahoma"/>
              </a:rPr>
              <a:t>Number: </a:t>
            </a:r>
            <a:r>
              <a:rPr lang="en-IN" sz="2400" b="1" spc="-100" dirty="0">
                <a:solidFill>
                  <a:srgbClr val="F8F8F8"/>
                </a:solidFill>
                <a:latin typeface="Tahoma"/>
                <a:cs typeface="Tahoma"/>
              </a:rPr>
              <a:t>9849101656</a:t>
            </a:r>
          </a:p>
          <a:p>
            <a:pPr marL="12700" marR="518795">
              <a:lnSpc>
                <a:spcPct val="117300"/>
              </a:lnSpc>
              <a:spcBef>
                <a:spcPts val="75"/>
              </a:spcBef>
            </a:pPr>
            <a:r>
              <a:rPr sz="2400" b="1" spc="-10" dirty="0">
                <a:solidFill>
                  <a:srgbClr val="F8F8F8"/>
                </a:solidFill>
                <a:latin typeface="Tahoma"/>
                <a:cs typeface="Tahoma"/>
              </a:rPr>
              <a:t>College:</a:t>
            </a:r>
            <a:r>
              <a:rPr lang="en-IN" sz="2400" b="1" spc="-10" dirty="0">
                <a:solidFill>
                  <a:srgbClr val="F8F8F8"/>
                </a:solidFill>
                <a:latin typeface="Tahoma"/>
                <a:cs typeface="Tahoma"/>
              </a:rPr>
              <a:t> CBIT</a:t>
            </a:r>
            <a:endParaRPr sz="2400" dirty="0">
              <a:latin typeface="Tahoma"/>
              <a:cs typeface="Tahoma"/>
            </a:endParaRPr>
          </a:p>
          <a:p>
            <a:pPr marL="12700">
              <a:lnSpc>
                <a:spcPct val="100000"/>
              </a:lnSpc>
              <a:spcBef>
                <a:spcPts val="1185"/>
              </a:spcBef>
            </a:pPr>
            <a:r>
              <a:rPr sz="2750" b="1" u="sng" dirty="0">
                <a:solidFill>
                  <a:srgbClr val="F8F8F8"/>
                </a:solidFill>
                <a:latin typeface="Trebuchet MS"/>
                <a:cs typeface="Trebuchet MS"/>
              </a:rPr>
              <a:t>Team</a:t>
            </a:r>
            <a:r>
              <a:rPr sz="2750" b="1" u="sng" spc="10" dirty="0">
                <a:solidFill>
                  <a:srgbClr val="F8F8F8"/>
                </a:solidFill>
                <a:latin typeface="Trebuchet MS"/>
                <a:cs typeface="Trebuchet MS"/>
              </a:rPr>
              <a:t> </a:t>
            </a:r>
            <a:r>
              <a:rPr sz="2750" b="1" u="sng" spc="55" dirty="0">
                <a:solidFill>
                  <a:srgbClr val="F8F8F8"/>
                </a:solidFill>
                <a:latin typeface="Trebuchet MS"/>
                <a:cs typeface="Trebuchet MS"/>
              </a:rPr>
              <a:t>Member-</a:t>
            </a:r>
            <a:r>
              <a:rPr sz="2750" b="1" u="sng" spc="-50" dirty="0">
                <a:solidFill>
                  <a:srgbClr val="F8F8F8"/>
                </a:solidFill>
                <a:latin typeface="Trebuchet MS"/>
                <a:cs typeface="Trebuchet MS"/>
              </a:rPr>
              <a:t>3</a:t>
            </a:r>
            <a:endParaRPr sz="2750" u="sng" dirty="0">
              <a:latin typeface="Trebuchet MS"/>
              <a:cs typeface="Trebuchet MS"/>
            </a:endParaRPr>
          </a:p>
          <a:p>
            <a:pPr marL="12700">
              <a:lnSpc>
                <a:spcPct val="100000"/>
              </a:lnSpc>
              <a:spcBef>
                <a:spcPts val="430"/>
              </a:spcBef>
            </a:pPr>
            <a:r>
              <a:rPr sz="2400" b="1" spc="-10" dirty="0">
                <a:solidFill>
                  <a:srgbClr val="F8F8F8"/>
                </a:solidFill>
                <a:latin typeface="Tahoma"/>
                <a:cs typeface="Tahoma"/>
              </a:rPr>
              <a:t>Name:</a:t>
            </a:r>
            <a:r>
              <a:rPr lang="en-IN" sz="2400" b="1" spc="-10" dirty="0">
                <a:solidFill>
                  <a:srgbClr val="F8F8F8"/>
                </a:solidFill>
                <a:latin typeface="Tahoma"/>
                <a:cs typeface="Tahoma"/>
              </a:rPr>
              <a:t> KARATH VAMSI V.</a:t>
            </a:r>
            <a:endParaRPr sz="2400" dirty="0">
              <a:latin typeface="Tahoma"/>
              <a:cs typeface="Tahoma"/>
            </a:endParaRPr>
          </a:p>
          <a:p>
            <a:pPr marL="12700">
              <a:lnSpc>
                <a:spcPct val="100000"/>
              </a:lnSpc>
              <a:spcBef>
                <a:spcPts val="570"/>
              </a:spcBef>
            </a:pPr>
            <a:r>
              <a:rPr sz="2400" b="1" spc="-105" dirty="0">
                <a:solidFill>
                  <a:srgbClr val="F8F8F8"/>
                </a:solidFill>
                <a:latin typeface="Tahoma"/>
                <a:cs typeface="Tahoma"/>
              </a:rPr>
              <a:t>Phone</a:t>
            </a:r>
            <a:r>
              <a:rPr sz="2400" b="1" spc="-135" dirty="0">
                <a:solidFill>
                  <a:srgbClr val="F8F8F8"/>
                </a:solidFill>
                <a:latin typeface="Tahoma"/>
                <a:cs typeface="Tahoma"/>
              </a:rPr>
              <a:t> </a:t>
            </a:r>
            <a:r>
              <a:rPr sz="2400" b="1" spc="-10" dirty="0">
                <a:solidFill>
                  <a:srgbClr val="F8F8F8"/>
                </a:solidFill>
                <a:latin typeface="Tahoma"/>
                <a:cs typeface="Tahoma"/>
              </a:rPr>
              <a:t>Number:</a:t>
            </a:r>
            <a:r>
              <a:rPr lang="en-IN" sz="2400" b="1" spc="-10" dirty="0">
                <a:solidFill>
                  <a:srgbClr val="F8F8F8"/>
                </a:solidFill>
                <a:latin typeface="Tahoma"/>
                <a:cs typeface="Tahoma"/>
              </a:rPr>
              <a:t> 7569585976</a:t>
            </a:r>
            <a:endParaRPr sz="2400" dirty="0">
              <a:latin typeface="Tahoma"/>
              <a:cs typeface="Tahoma"/>
            </a:endParaRPr>
          </a:p>
          <a:p>
            <a:pPr marL="12700">
              <a:lnSpc>
                <a:spcPct val="100000"/>
              </a:lnSpc>
              <a:spcBef>
                <a:spcPts val="500"/>
              </a:spcBef>
            </a:pPr>
            <a:r>
              <a:rPr sz="2400" b="1" spc="-10" dirty="0">
                <a:solidFill>
                  <a:srgbClr val="F8F8F8"/>
                </a:solidFill>
                <a:latin typeface="Tahoma"/>
                <a:cs typeface="Tahoma"/>
              </a:rPr>
              <a:t>College:</a:t>
            </a:r>
            <a:r>
              <a:rPr lang="en-IN" sz="2400" b="1" spc="-10" dirty="0">
                <a:solidFill>
                  <a:srgbClr val="F8F8F8"/>
                </a:solidFill>
                <a:latin typeface="Tahoma"/>
                <a:cs typeface="Tahoma"/>
              </a:rPr>
              <a:t> CBIT</a:t>
            </a:r>
            <a:endParaRPr sz="2400" dirty="0">
              <a:latin typeface="Tahoma"/>
              <a:cs typeface="Tahoma"/>
            </a:endParaRPr>
          </a:p>
        </p:txBody>
      </p:sp>
      <p:sp>
        <p:nvSpPr>
          <p:cNvPr id="7" name="object 7"/>
          <p:cNvSpPr txBox="1">
            <a:spLocks noGrp="1"/>
          </p:cNvSpPr>
          <p:nvPr>
            <p:ph type="title"/>
          </p:nvPr>
        </p:nvSpPr>
        <p:spPr>
          <a:xfrm>
            <a:off x="730884" y="842073"/>
            <a:ext cx="6598920" cy="700405"/>
          </a:xfrm>
          <a:prstGeom prst="rect">
            <a:avLst/>
          </a:prstGeom>
        </p:spPr>
        <p:txBody>
          <a:bodyPr vert="horz" wrap="square" lIns="0" tIns="15875" rIns="0" bIns="0" rtlCol="0">
            <a:spAutoFit/>
          </a:bodyPr>
          <a:lstStyle/>
          <a:p>
            <a:pPr marL="12700">
              <a:lnSpc>
                <a:spcPct val="100000"/>
              </a:lnSpc>
              <a:spcBef>
                <a:spcPts val="125"/>
              </a:spcBef>
            </a:pPr>
            <a:r>
              <a:rPr sz="4400" spc="-160" dirty="0"/>
              <a:t>TEAM</a:t>
            </a:r>
            <a:r>
              <a:rPr sz="4400" spc="-335" dirty="0"/>
              <a:t> </a:t>
            </a:r>
            <a:r>
              <a:rPr sz="4400" spc="-75" dirty="0"/>
              <a:t>CONTACT</a:t>
            </a:r>
            <a:r>
              <a:rPr sz="4400" spc="-345" dirty="0"/>
              <a:t> </a:t>
            </a:r>
            <a:r>
              <a:rPr sz="4400" spc="-285" dirty="0"/>
              <a:t>DETAILS</a:t>
            </a:r>
            <a:endParaRPr sz="4400"/>
          </a:p>
        </p:txBody>
      </p:sp>
      <p:sp>
        <p:nvSpPr>
          <p:cNvPr id="8" name="TextBox 7">
            <a:extLst>
              <a:ext uri="{FF2B5EF4-FFF2-40B4-BE49-F238E27FC236}">
                <a16:creationId xmlns:a16="http://schemas.microsoft.com/office/drawing/2014/main" id="{13F9971A-2828-E55B-E9A4-D5DF5EDE49AF}"/>
              </a:ext>
            </a:extLst>
          </p:cNvPr>
          <p:cNvSpPr txBox="1"/>
          <p:nvPr/>
        </p:nvSpPr>
        <p:spPr>
          <a:xfrm>
            <a:off x="8566787" y="2476500"/>
            <a:ext cx="5987413" cy="3139321"/>
          </a:xfrm>
          <a:prstGeom prst="rect">
            <a:avLst/>
          </a:prstGeom>
          <a:noFill/>
        </p:spPr>
        <p:txBody>
          <a:bodyPr wrap="square" rtlCol="0">
            <a:spAutoFit/>
          </a:bodyPr>
          <a:lstStyle/>
          <a:p>
            <a:r>
              <a:rPr lang="en-IN" dirty="0">
                <a:solidFill>
                  <a:schemeClr val="bg1"/>
                </a:solidFill>
              </a:rPr>
              <a:t>Side Note:</a:t>
            </a:r>
          </a:p>
          <a:p>
            <a:r>
              <a:rPr lang="en-IN" dirty="0">
                <a:solidFill>
                  <a:schemeClr val="bg1"/>
                </a:solidFill>
              </a:rPr>
              <a:t>  We have uploaded our work on GitHub at the following link</a:t>
            </a:r>
          </a:p>
          <a:p>
            <a:r>
              <a:rPr lang="en-IN" dirty="0">
                <a:hlinkClick r:id="rId4"/>
              </a:rPr>
              <a:t>gjaynir0508/sudhee-hackathon-2024: Bit Brigade's Codebase with a solution for ML Problem Statement 3 - Emergency Registering Chatbot (github.com)</a:t>
            </a:r>
            <a:br>
              <a:rPr lang="en-IN" dirty="0"/>
            </a:br>
            <a:r>
              <a:rPr lang="en-IN" dirty="0"/>
              <a:t>  </a:t>
            </a:r>
            <a:r>
              <a:rPr lang="en-IN" dirty="0">
                <a:solidFill>
                  <a:schemeClr val="bg1"/>
                </a:solidFill>
              </a:rPr>
              <a:t>We will keep the updated versions of the PPT there as well. If you could be a little considerate, we would like you to view that as well.</a:t>
            </a:r>
          </a:p>
          <a:p>
            <a:r>
              <a:rPr lang="en-IN" dirty="0">
                <a:solidFill>
                  <a:schemeClr val="bg1"/>
                </a:solidFill>
              </a:rPr>
              <a:t>     </a:t>
            </a:r>
          </a:p>
          <a:p>
            <a:r>
              <a:rPr lang="en-IN" dirty="0">
                <a:solidFill>
                  <a:schemeClr val="bg1"/>
                </a:solidFill>
              </a:rPr>
              <a:t>        - Team Bit Brigade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87</TotalTime>
  <Words>865</Words>
  <Application>Microsoft Office PowerPoint</Application>
  <PresentationFormat>Custom</PresentationFormat>
  <Paragraphs>69</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Söhne</vt:lpstr>
      <vt:lpstr>Tahoma</vt:lpstr>
      <vt:lpstr>Trebuchet MS</vt:lpstr>
      <vt:lpstr>Verdana</vt:lpstr>
      <vt:lpstr>Office Theme</vt:lpstr>
      <vt:lpstr>CBIT SUDHEE 2024 HACKATHON</vt:lpstr>
      <vt:lpstr>ABSTRACT</vt:lpstr>
      <vt:lpstr>IDEA/PROTOTYPE</vt:lpstr>
      <vt:lpstr>TECH STACK</vt:lpstr>
      <vt:lpstr>Relevance and USP</vt:lpstr>
      <vt:lpstr>TEAM CONTACT DETAILS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CBIT SUDHEE 2024 HACKATHON</dc:title>
  <dc:creator>Jayanth Gudimella</dc:creator>
  <cp:lastModifiedBy>Jayanth Gudimella</cp:lastModifiedBy>
  <cp:revision>19</cp:revision>
  <cp:lastPrinted>2024-02-21T17:28:17Z</cp:lastPrinted>
  <dcterms:created xsi:type="dcterms:W3CDTF">2024-02-20T13:55:30Z</dcterms:created>
  <dcterms:modified xsi:type="dcterms:W3CDTF">2024-02-21T17:28:30Z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2024-02-17T00:00:00Z</vt:filetime>
  </property>
  <property fmtid="{D5CDD505-2E9C-101B-9397-08002B2CF9AE}" pid="3" name="LastSaved">
    <vt:filetime>2024-02-20T00:00:00Z</vt:filetime>
  </property>
</Properties>
</file>